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79" r:id="rId3"/>
    <p:sldId id="373" r:id="rId4"/>
    <p:sldId id="394" r:id="rId5"/>
    <p:sldId id="392" r:id="rId6"/>
    <p:sldId id="381" r:id="rId7"/>
    <p:sldId id="396" r:id="rId8"/>
    <p:sldId id="397" r:id="rId9"/>
    <p:sldId id="398" r:id="rId10"/>
    <p:sldId id="399" r:id="rId11"/>
    <p:sldId id="400" r:id="rId12"/>
    <p:sldId id="367" r:id="rId13"/>
    <p:sldId id="377" r:id="rId14"/>
    <p:sldId id="401" r:id="rId15"/>
    <p:sldId id="402" r:id="rId16"/>
    <p:sldId id="403" r:id="rId17"/>
    <p:sldId id="395" r:id="rId18"/>
  </p:sldIdLst>
  <p:sldSz cx="9144000" cy="6858000" type="screen4x3"/>
  <p:notesSz cx="10234613" cy="7099300"/>
  <p:embeddedFontLst>
    <p:embeddedFont>
      <p:font typeface="cmsy10" panose="020B0604020202020204"/>
      <p:regular r:id="rId21"/>
    </p:embeddedFont>
    <p:embeddedFont>
      <p:font typeface="cmmi10" panose="020B0604020202020204"/>
      <p:regular r:id="rId22"/>
    </p:embeddedFont>
    <p:embeddedFont>
      <p:font typeface="Script MT Bold" panose="03040602040607080904" pitchFamily="66" charset="0"/>
      <p:bold r:id="rId23"/>
    </p:embeddedFont>
    <p:embeddedFont>
      <p:font typeface="Cambria Math" panose="02040503050406030204" pitchFamily="18" charset="0"/>
      <p:regular r:id="rId24"/>
    </p:embeddedFont>
  </p:embeddedFontLst>
  <p:custDataLst>
    <p:tags r:id="rId2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00"/>
    <a:srgbClr val="FF3300"/>
    <a:srgbClr val="333399"/>
    <a:srgbClr val="FF0000"/>
    <a:srgbClr val="FFFFFF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053" autoAdjust="0"/>
  </p:normalViewPr>
  <p:slideViewPr>
    <p:cSldViewPr>
      <p:cViewPr varScale="1">
        <p:scale>
          <a:sx n="65" d="100"/>
          <a:sy n="65" d="100"/>
        </p:scale>
        <p:origin x="134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936" y="-96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5325" cy="3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661" y="1"/>
            <a:ext cx="4435325" cy="3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991"/>
            <a:ext cx="4435325" cy="3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661" y="6742991"/>
            <a:ext cx="4435325" cy="3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ECD74E-A9C1-4807-AA70-B32F32FEFB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361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5325" cy="3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661" y="1"/>
            <a:ext cx="4435325" cy="3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3400"/>
            <a:ext cx="3548063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0551" y="3244707"/>
            <a:ext cx="8187039" cy="90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dirty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991"/>
            <a:ext cx="4435325" cy="3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661" y="6742991"/>
            <a:ext cx="4435325" cy="3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979" tIns="47489" rIns="94979" bIns="474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13F393-C27D-408C-BDEC-E455EF0B0EA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857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351915-E954-41A6-B254-5550A568488C}" type="slidenum">
              <a:rPr lang="de-DE" smtClean="0"/>
              <a:pPr eaLnBrk="1" hangingPunct="1"/>
              <a:t>1</a:t>
            </a:fld>
            <a:endParaRPr lang="de-DE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Open -- General area: semantics of concurrent systems and refinement relations</a:t>
            </a:r>
          </a:p>
        </p:txBody>
      </p:sp>
    </p:spTree>
    <p:extLst>
      <p:ext uri="{BB962C8B-B14F-4D97-AF65-F5344CB8AC3E}">
        <p14:creationId xmlns:p14="http://schemas.microsoft.com/office/powerpoint/2010/main" val="2200011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B29D-3D57-4C15-A51F-149C4A04D085}" type="slidenum">
              <a:rPr lang="de-DE" smtClean="0"/>
              <a:pPr eaLnBrk="1" hangingPunct="1"/>
              <a:t>10</a:t>
            </a:fld>
            <a:endParaRPr lang="de-D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28467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B29D-3D57-4C15-A51F-149C4A04D085}" type="slidenum">
              <a:rPr lang="de-DE" smtClean="0"/>
              <a:pPr eaLnBrk="1" hangingPunct="1"/>
              <a:t>11</a:t>
            </a:fld>
            <a:endParaRPr lang="de-D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observe</a:t>
            </a:r>
            <a:r>
              <a:rPr lang="de-DE" dirty="0"/>
              <a:t> </a:t>
            </a:r>
            <a:r>
              <a:rPr lang="en-GB" sz="1500" dirty="0">
                <a:latin typeface="Cambria Math"/>
                <a:ea typeface="Cambria Math"/>
              </a:rPr>
              <a:t>𝓕</a:t>
            </a:r>
            <a:r>
              <a:rPr lang="en-GB" dirty="0"/>
              <a:t>(</a:t>
            </a:r>
            <a:r>
              <a:rPr lang="en-GB" i="1" dirty="0"/>
              <a:t>S</a:t>
            </a:r>
            <a:r>
              <a:rPr lang="en-GB" dirty="0"/>
              <a:t>)</a:t>
            </a:r>
            <a:r>
              <a:rPr lang="en-US" dirty="0"/>
              <a:t>: test for deadlock in contexts  [ ] || </a:t>
            </a:r>
            <a:r>
              <a:rPr lang="en-US" i="1" dirty="0"/>
              <a:t>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20975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52E176-974A-441F-BC30-966237116AE5}" type="slidenum">
              <a:rPr lang="de-DE" smtClean="0"/>
              <a:pPr eaLnBrk="1" hangingPunct="1"/>
              <a:t>12</a:t>
            </a:fld>
            <a:endParaRPr lang="de-DE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433920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4BBCD4-9C8B-4A6F-A2F0-D3147CA2C5AA}" type="slidenum">
              <a:rPr lang="de-DE" smtClean="0"/>
              <a:pPr eaLnBrk="1" hangingPunct="1"/>
              <a:t>13</a:t>
            </a:fld>
            <a:endParaRPr lang="de-DE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98760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4BBCD4-9C8B-4A6F-A2F0-D3147CA2C5AA}" type="slidenum">
              <a:rPr lang="de-DE" smtClean="0"/>
              <a:pPr eaLnBrk="1" hangingPunct="1"/>
              <a:t>14</a:t>
            </a:fld>
            <a:endParaRPr lang="de-DE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50586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4BBCD4-9C8B-4A6F-A2F0-D3147CA2C5AA}" type="slidenum">
              <a:rPr lang="de-DE" smtClean="0"/>
              <a:pPr eaLnBrk="1" hangingPunct="1"/>
              <a:t>15</a:t>
            </a:fld>
            <a:endParaRPr lang="de-DE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30407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4BBCD4-9C8B-4A6F-A2F0-D3147CA2C5AA}" type="slidenum">
              <a:rPr lang="de-DE" smtClean="0"/>
              <a:pPr eaLnBrk="1" hangingPunct="1"/>
              <a:t>16</a:t>
            </a:fld>
            <a:endParaRPr lang="de-DE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876666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4BBCD4-9C8B-4A6F-A2F0-D3147CA2C5AA}" type="slidenum">
              <a:rPr lang="de-DE" smtClean="0"/>
              <a:pPr eaLnBrk="1" hangingPunct="1"/>
              <a:t>17</a:t>
            </a:fld>
            <a:endParaRPr lang="de-DE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21962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B29D-3D57-4C15-A51F-149C4A04D085}" type="slidenum">
              <a:rPr lang="de-DE" smtClean="0"/>
              <a:pPr eaLnBrk="1" hangingPunct="1"/>
              <a:t>2</a:t>
            </a:fld>
            <a:endParaRPr lang="de-DE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concurrency theory: behaviour of system or process; synchronization  discipline // notation for firing</a:t>
            </a:r>
          </a:p>
        </p:txBody>
      </p:sp>
    </p:spTree>
    <p:extLst>
      <p:ext uri="{BB962C8B-B14F-4D97-AF65-F5344CB8AC3E}">
        <p14:creationId xmlns:p14="http://schemas.microsoft.com/office/powerpoint/2010/main" val="3728229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9A1B47-2DD6-48D8-8473-B28444AEAA4C}" type="slidenum">
              <a:rPr lang="de-DE" smtClean="0">
                <a:solidFill>
                  <a:srgbClr val="000000"/>
                </a:solidFill>
              </a:rPr>
              <a:pPr eaLnBrk="1" hangingPunct="1"/>
              <a:t>3</a:t>
            </a:fld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Details not completely correct</a:t>
            </a:r>
            <a:r>
              <a:rPr lang="en-GB" baseline="0" dirty="0" smtClean="0"/>
              <a:t> – read the paper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07164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9A1B47-2DD6-48D8-8473-B28444AEAA4C}" type="slidenum">
              <a:rPr lang="de-DE" smtClean="0">
                <a:solidFill>
                  <a:srgbClr val="000000"/>
                </a:solidFill>
              </a:rPr>
              <a:pPr eaLnBrk="1" hangingPunct="1"/>
              <a:t>4</a:t>
            </a:fld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5602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B29D-3D57-4C15-A51F-149C4A04D085}" type="slidenum">
              <a:rPr lang="de-DE" smtClean="0"/>
              <a:pPr eaLnBrk="1" hangingPunct="1"/>
              <a:t>5</a:t>
            </a:fld>
            <a:endParaRPr lang="de-DE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concurrency theory: behaviour of system or process; synchronization  discipline</a:t>
            </a:r>
          </a:p>
        </p:txBody>
      </p:sp>
    </p:spTree>
    <p:extLst>
      <p:ext uri="{BB962C8B-B14F-4D97-AF65-F5344CB8AC3E}">
        <p14:creationId xmlns:p14="http://schemas.microsoft.com/office/powerpoint/2010/main" val="3634749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B29D-3D57-4C15-A51F-149C4A04D085}" type="slidenum">
              <a:rPr lang="de-DE" smtClean="0"/>
              <a:pPr eaLnBrk="1" hangingPunct="1"/>
              <a:t>6</a:t>
            </a:fld>
            <a:endParaRPr lang="de-D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82251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B29D-3D57-4C15-A51F-149C4A04D085}" type="slidenum">
              <a:rPr lang="de-DE" smtClean="0"/>
              <a:pPr eaLnBrk="1" hangingPunct="1"/>
              <a:t>7</a:t>
            </a:fld>
            <a:endParaRPr lang="de-D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dirty="0" err="1"/>
              <a:t>Sending</a:t>
            </a:r>
            <a:r>
              <a:rPr lang="de-DE" dirty="0"/>
              <a:t>/</a:t>
            </a:r>
            <a:r>
              <a:rPr lang="de-DE" dirty="0" err="1"/>
              <a:t>receiving</a:t>
            </a:r>
            <a:r>
              <a:rPr lang="de-DE" dirty="0"/>
              <a:t> 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net</a:t>
            </a:r>
            <a:r>
              <a:rPr lang="de-DE" b="1" dirty="0"/>
              <a:t> </a:t>
            </a:r>
            <a:r>
              <a:rPr lang="de-DE" b="1" dirty="0" err="1"/>
              <a:t>is</a:t>
            </a:r>
            <a:r>
              <a:rPr lang="de-DE" b="1" dirty="0"/>
              <a:t> not a </a:t>
            </a:r>
            <a:r>
              <a:rPr lang="de-DE" b="1" dirty="0" err="1"/>
              <a:t>good</a:t>
            </a:r>
            <a:r>
              <a:rPr lang="de-DE" b="1" dirty="0"/>
              <a:t> </a:t>
            </a:r>
            <a:r>
              <a:rPr lang="de-DE" b="1" dirty="0" err="1"/>
              <a:t>basis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judge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behaviour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net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722308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B29D-3D57-4C15-A51F-149C4A04D085}" type="slidenum">
              <a:rPr lang="de-DE" smtClean="0"/>
              <a:pPr eaLnBrk="1" hangingPunct="1"/>
              <a:t>8</a:t>
            </a:fld>
            <a:endParaRPr lang="de-D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dirty="0" err="1"/>
              <a:t>Compositional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parallel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hiding</a:t>
            </a:r>
            <a:r>
              <a:rPr lang="de-DE" dirty="0"/>
              <a:t>!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71340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1702" indent="-296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7234" indent="-2374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62128" indent="-2374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37021" indent="-2374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11915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809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61702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36596" indent="-2374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B29D-3D57-4C15-A51F-149C4A04D085}" type="slidenum">
              <a:rPr lang="de-DE" smtClean="0"/>
              <a:pPr eaLnBrk="1" hangingPunct="1"/>
              <a:t>9</a:t>
            </a:fld>
            <a:endParaRPr lang="de-D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dirty="0" err="1"/>
              <a:t>Stricter</a:t>
            </a:r>
            <a:r>
              <a:rPr lang="de-DE" dirty="0"/>
              <a:t>: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sent</a:t>
            </a:r>
            <a:r>
              <a:rPr lang="de-DE" dirty="0"/>
              <a:t>;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observed</a:t>
            </a:r>
            <a:r>
              <a:rPr lang="de-DE" dirty="0"/>
              <a:t> via an </a:t>
            </a:r>
            <a:r>
              <a:rPr lang="de-DE" dirty="0" err="1"/>
              <a:t>asynchronous</a:t>
            </a:r>
            <a:r>
              <a:rPr lang="de-DE" dirty="0"/>
              <a:t> medium; in </a:t>
            </a:r>
            <a:r>
              <a:rPr lang="de-DE" dirty="0" err="1"/>
              <a:t>async</a:t>
            </a:r>
            <a:r>
              <a:rPr lang="de-DE" dirty="0"/>
              <a:t> </a:t>
            </a:r>
            <a:r>
              <a:rPr lang="de-DE" dirty="0" err="1"/>
              <a:t>setting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receive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5618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81810-A8DF-4DF2-9F46-3A6792B7622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78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C4EDB-1723-4DBB-BB25-A5ECD7993B5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617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912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912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B601-1F94-4E08-B0EB-B74C57974CA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211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 err="1" smtClean="0"/>
              <a:t>Textmasterformat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de-DE" dirty="0" smtClean="0"/>
              <a:t>ACSD 2014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BDBF-0D02-4376-A43F-5B12250F28A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975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F92E8-4FBC-4AAE-BD8B-671724B125F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91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774D4-1C56-4777-A97F-D05E79CAA5D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203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9DB4E-5BFB-4F3F-8159-1E3CBF03300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01C1D-7225-45D0-B93D-6530810DE75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146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A70E6-D06F-4C24-B34C-C6F3918D75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109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F480-7531-44F0-B666-E31B356194F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287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DBA0C-4DBD-439B-BD52-D23530EEF26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445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81750"/>
            <a:ext cx="289560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de-DE"/>
              <a:t>Rennes,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E46B4B-0048-452F-9C06-C5F036C45DB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1616075" y="6345238"/>
            <a:ext cx="219075" cy="2174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1008063" y="6308725"/>
            <a:ext cx="290512" cy="290513"/>
            <a:chOff x="635" y="3974"/>
            <a:chExt cx="183" cy="183"/>
          </a:xfrm>
        </p:grpSpPr>
        <p:sp>
          <p:nvSpPr>
            <p:cNvPr id="1033" name="Oval 8"/>
            <p:cNvSpPr>
              <a:spLocks noChangeArrowheads="1"/>
            </p:cNvSpPr>
            <p:nvPr userDrawn="1"/>
          </p:nvSpPr>
          <p:spPr bwMode="auto">
            <a:xfrm>
              <a:off x="635" y="3974"/>
              <a:ext cx="183" cy="183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9"/>
            <p:cNvSpPr>
              <a:spLocks noChangeArrowheads="1"/>
            </p:cNvSpPr>
            <p:nvPr userDrawn="1"/>
          </p:nvSpPr>
          <p:spPr bwMode="auto">
            <a:xfrm>
              <a:off x="690" y="4029"/>
              <a:ext cx="73" cy="7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32" name="AutoShape 10"/>
          <p:cNvCxnSpPr>
            <a:cxnSpLocks noChangeShapeType="1"/>
            <a:stCxn id="1033" idx="6"/>
            <a:endCxn id="1030" idx="1"/>
          </p:cNvCxnSpPr>
          <p:nvPr userDrawn="1"/>
        </p:nvCxnSpPr>
        <p:spPr bwMode="auto">
          <a:xfrm>
            <a:off x="1298575" y="6454775"/>
            <a:ext cx="317500" cy="0"/>
          </a:xfrm>
          <a:prstGeom prst="straightConnector1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5963" y="2025650"/>
            <a:ext cx="7773987" cy="1179513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0000"/>
                </a:solidFill>
              </a:rPr>
              <a:t>Modal Open Petri Nets</a:t>
            </a:r>
            <a:endParaRPr lang="de-DE" sz="3200" b="1" dirty="0" smtClean="0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6761" y="4509120"/>
            <a:ext cx="3371850" cy="455017"/>
          </a:xfrm>
        </p:spPr>
        <p:txBody>
          <a:bodyPr/>
          <a:lstStyle/>
          <a:p>
            <a:pPr eaLnBrk="1" hangingPunct="1"/>
            <a:r>
              <a:rPr lang="de-DE" dirty="0" smtClean="0">
                <a:solidFill>
                  <a:srgbClr val="FF0000"/>
                </a:solidFill>
              </a:rPr>
              <a:t>Walter Vogler</a:t>
            </a: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3525838" y="3598863"/>
            <a:ext cx="1982787" cy="477837"/>
            <a:chOff x="2357" y="2296"/>
            <a:chExt cx="1249" cy="301"/>
          </a:xfrm>
        </p:grpSpPr>
        <p:sp>
          <p:nvSpPr>
            <p:cNvPr id="4102" name="Rectangle 5"/>
            <p:cNvSpPr>
              <a:spLocks noChangeArrowheads="1"/>
            </p:cNvSpPr>
            <p:nvPr/>
          </p:nvSpPr>
          <p:spPr bwMode="auto">
            <a:xfrm flipV="1">
              <a:off x="3379" y="2341"/>
              <a:ext cx="227" cy="2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4103" name="Group 6"/>
            <p:cNvGrpSpPr>
              <a:grpSpLocks/>
            </p:cNvGrpSpPr>
            <p:nvPr/>
          </p:nvGrpSpPr>
          <p:grpSpPr bwMode="auto">
            <a:xfrm flipV="1">
              <a:off x="2357" y="2296"/>
              <a:ext cx="301" cy="301"/>
              <a:chOff x="635" y="3974"/>
              <a:chExt cx="183" cy="183"/>
            </a:xfrm>
          </p:grpSpPr>
          <p:sp>
            <p:nvSpPr>
              <p:cNvPr id="4105" name="Oval 7"/>
              <p:cNvSpPr>
                <a:spLocks noChangeArrowheads="1"/>
              </p:cNvSpPr>
              <p:nvPr/>
            </p:nvSpPr>
            <p:spPr bwMode="auto">
              <a:xfrm>
                <a:off x="635" y="3974"/>
                <a:ext cx="183" cy="183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106" name="Oval 8"/>
              <p:cNvSpPr>
                <a:spLocks noChangeArrowheads="1"/>
              </p:cNvSpPr>
              <p:nvPr/>
            </p:nvSpPr>
            <p:spPr bwMode="auto">
              <a:xfrm>
                <a:off x="690" y="4029"/>
                <a:ext cx="73" cy="7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cxnSp>
          <p:nvCxnSpPr>
            <p:cNvPr id="4104" name="AutoShape 9"/>
            <p:cNvCxnSpPr>
              <a:cxnSpLocks noChangeShapeType="1"/>
              <a:stCxn id="4105" idx="6"/>
              <a:endCxn id="4102" idx="1"/>
            </p:cNvCxnSpPr>
            <p:nvPr/>
          </p:nvCxnSpPr>
          <p:spPr bwMode="auto">
            <a:xfrm>
              <a:off x="2658" y="2447"/>
              <a:ext cx="721" cy="7"/>
            </a:xfrm>
            <a:prstGeom prst="straightConnector1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1161256" y="4509120"/>
            <a:ext cx="3371850" cy="400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de-DE" sz="2000" dirty="0" smtClean="0"/>
              <a:t>Vitali Schneider</a:t>
            </a:r>
            <a:endParaRPr lang="de-DE" sz="2000" dirty="0"/>
          </a:p>
        </p:txBody>
      </p:sp>
      <p:sp>
        <p:nvSpPr>
          <p:cNvPr id="2" name="Textfeld 1"/>
          <p:cNvSpPr txBox="1"/>
          <p:nvPr/>
        </p:nvSpPr>
        <p:spPr>
          <a:xfrm>
            <a:off x="3239608" y="5063227"/>
            <a:ext cx="2664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de-DE" sz="2000" dirty="0" smtClean="0"/>
              <a:t>Universität  </a:t>
            </a:r>
            <a:r>
              <a:rPr lang="de-DE" sz="2000" dirty="0"/>
              <a:t>Augsburg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768598" y="5638930"/>
            <a:ext cx="1606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de-DE" sz="2000" dirty="0" smtClean="0"/>
              <a:t>PN 2019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614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78856-DDCB-4365-9B03-7D3C8C0DDC75}" type="slidenum">
              <a:rPr lang="de-DE" smtClean="0"/>
              <a:pPr eaLnBrk="1" hangingPunct="1"/>
              <a:t>10</a:t>
            </a:fld>
            <a:endParaRPr lang="de-DE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565840" y="243672"/>
            <a:ext cx="8229600" cy="8509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MAP – </a:t>
            </a:r>
            <a:r>
              <a:rPr lang="en-GB" sz="2800" dirty="0"/>
              <a:t>P</a:t>
            </a:r>
            <a:r>
              <a:rPr lang="en-GB" sz="2800" dirty="0" smtClean="0"/>
              <a:t>arallel Composition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9" y="3390419"/>
            <a:ext cx="7776864" cy="2915399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parallel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composition </a:t>
            </a:r>
            <a:r>
              <a:rPr lang="en-GB" sz="2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</a:t>
            </a:r>
            <a:r>
              <a:rPr lang="en-GB" sz="2200" baseline="-25000" dirty="0" smtClean="0">
                <a:solidFill>
                  <a:srgbClr val="00B0F0"/>
                </a:solidFill>
                <a:cs typeface="Arial" panose="020B0604020202020204" pitchFamily="34" charset="0"/>
                <a:sym typeface="Symbol"/>
              </a:rPr>
              <a:t>HH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d hoc (particular) proof for compositionality of </a:t>
            </a:r>
            <a:r>
              <a:rPr lang="en-GB" sz="2200" b="1" dirty="0">
                <a:solidFill>
                  <a:srgbClr val="000000"/>
                </a:solidFill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</a:t>
            </a:r>
            <a:r>
              <a:rPr lang="en-GB" sz="2200" baseline="-25000" dirty="0">
                <a:solidFill>
                  <a:srgbClr val="000000"/>
                </a:solidFill>
                <a:cs typeface="Arial" panose="020B0604020202020204" pitchFamily="34" charset="0"/>
                <a:sym typeface="Symbol"/>
              </a:rPr>
              <a:t>HH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endParaRPr lang="en-GB" sz="2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We give a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conceptually easy proof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from compositionality of </a:t>
            </a:r>
            <a:r>
              <a:rPr lang="en-GB" sz="2200" b="1" dirty="0">
                <a:solidFill>
                  <a:srgbClr val="000000"/>
                </a:solidFill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</a:t>
            </a:r>
            <a:r>
              <a:rPr lang="en-GB" sz="2200" baseline="-25000" dirty="0" smtClean="0">
                <a:solidFill>
                  <a:srgbClr val="000000"/>
                </a:solidFill>
                <a:cs typeface="Arial" panose="020B0604020202020204" pitchFamily="34" charset="0"/>
                <a:sym typeface="Symbol"/>
              </a:rPr>
              <a:t>MPN</a:t>
            </a:r>
            <a:r>
              <a:rPr lang="en-GB" sz="2200" dirty="0" smtClean="0">
                <a:solidFill>
                  <a:srgbClr val="000000"/>
                </a:solidFill>
              </a:rPr>
              <a:t> ; works for all compositional refinements.</a:t>
            </a:r>
            <a:endParaRPr lang="en-GB" sz="22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43664" y="1776164"/>
            <a:ext cx="257517" cy="236321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AutoShape 8"/>
          <p:cNvCxnSpPr>
            <a:cxnSpLocks noChangeShapeType="1"/>
            <a:stCxn id="29" idx="3"/>
            <a:endCxn id="7" idx="2"/>
          </p:cNvCxnSpPr>
          <p:nvPr/>
        </p:nvCxnSpPr>
        <p:spPr bwMode="auto">
          <a:xfrm>
            <a:off x="2746440" y="1660385"/>
            <a:ext cx="1197224" cy="23394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8"/>
          <p:cNvCxnSpPr>
            <a:cxnSpLocks noChangeShapeType="1"/>
            <a:stCxn id="61" idx="3"/>
            <a:endCxn id="7" idx="3"/>
          </p:cNvCxnSpPr>
          <p:nvPr/>
        </p:nvCxnSpPr>
        <p:spPr bwMode="auto">
          <a:xfrm flipV="1">
            <a:off x="2878636" y="1977877"/>
            <a:ext cx="1102740" cy="1951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305451" y="1460329"/>
            <a:ext cx="476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b+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2350220" y="1499830"/>
            <a:ext cx="396220" cy="321109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uppieren 29"/>
          <p:cNvGrpSpPr/>
          <p:nvPr/>
        </p:nvGrpSpPr>
        <p:grpSpPr>
          <a:xfrm>
            <a:off x="1894462" y="2441726"/>
            <a:ext cx="482824" cy="400110"/>
            <a:chOff x="1961628" y="4329987"/>
            <a:chExt cx="723119" cy="511330"/>
          </a:xfrm>
        </p:grpSpPr>
        <p:sp>
          <p:nvSpPr>
            <p:cNvPr id="31" name="Textfeld 30"/>
            <p:cNvSpPr txBox="1"/>
            <p:nvPr/>
          </p:nvSpPr>
          <p:spPr>
            <a:xfrm>
              <a:off x="1961629" y="4329987"/>
              <a:ext cx="723118" cy="51133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a- 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32" name="Rechteck 31"/>
            <p:cNvSpPr/>
            <p:nvPr/>
          </p:nvSpPr>
          <p:spPr>
            <a:xfrm>
              <a:off x="1961628" y="4399775"/>
              <a:ext cx="559770" cy="410369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2" name="Oval 6"/>
          <p:cNvSpPr>
            <a:spLocks noChangeArrowheads="1"/>
          </p:cNvSpPr>
          <p:nvPr/>
        </p:nvSpPr>
        <p:spPr bwMode="auto">
          <a:xfrm>
            <a:off x="1608496" y="1292038"/>
            <a:ext cx="1562570" cy="2243089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2462954" y="2641781"/>
            <a:ext cx="532518" cy="400110"/>
            <a:chOff x="1875660" y="4431950"/>
            <a:chExt cx="797544" cy="511330"/>
          </a:xfrm>
        </p:grpSpPr>
        <p:sp>
          <p:nvSpPr>
            <p:cNvPr id="58" name="Textfeld 57"/>
            <p:cNvSpPr txBox="1"/>
            <p:nvPr/>
          </p:nvSpPr>
          <p:spPr>
            <a:xfrm>
              <a:off x="1875660" y="4431950"/>
              <a:ext cx="797544" cy="511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>
                  <a:solidFill>
                    <a:srgbClr val="FF0000"/>
                  </a:solidFill>
                </a:rPr>
                <a:t>c</a:t>
              </a:r>
              <a:r>
                <a:rPr lang="de-DE" sz="2000" i="1" dirty="0" smtClean="0">
                  <a:solidFill>
                    <a:srgbClr val="FF0000"/>
                  </a:solidFill>
                </a:rPr>
                <a:t>+ 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59" name="Rechteck 58"/>
            <p:cNvSpPr/>
            <p:nvPr/>
          </p:nvSpPr>
          <p:spPr>
            <a:xfrm>
              <a:off x="1932723" y="4523698"/>
              <a:ext cx="55976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1" name="Textfeld 60"/>
          <p:cNvSpPr txBox="1"/>
          <p:nvPr/>
        </p:nvSpPr>
        <p:spPr>
          <a:xfrm>
            <a:off x="2402224" y="1972984"/>
            <a:ext cx="476412" cy="40011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b+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446993" y="2012485"/>
            <a:ext cx="396220" cy="321109"/>
          </a:xfrm>
          <a:prstGeom prst="rect">
            <a:avLst/>
          </a:prstGeom>
          <a:noFill/>
          <a:ln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feld 44"/>
          <p:cNvSpPr txBox="1"/>
          <p:nvPr/>
        </p:nvSpPr>
        <p:spPr>
          <a:xfrm>
            <a:off x="5119768" y="1913283"/>
            <a:ext cx="511507" cy="40011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b-  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5167339" y="1949164"/>
            <a:ext cx="373757" cy="32110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6"/>
          <p:cNvSpPr>
            <a:spLocks noChangeArrowheads="1"/>
          </p:cNvSpPr>
          <p:nvPr/>
        </p:nvSpPr>
        <p:spPr bwMode="auto">
          <a:xfrm>
            <a:off x="4899963" y="1274726"/>
            <a:ext cx="1562570" cy="2243089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51" name="Gruppieren 50"/>
          <p:cNvGrpSpPr/>
          <p:nvPr/>
        </p:nvGrpSpPr>
        <p:grpSpPr>
          <a:xfrm>
            <a:off x="5754265" y="2642690"/>
            <a:ext cx="546945" cy="400110"/>
            <a:chOff x="1875422" y="4455236"/>
            <a:chExt cx="819149" cy="511330"/>
          </a:xfrm>
        </p:grpSpPr>
        <p:sp>
          <p:nvSpPr>
            <p:cNvPr id="52" name="Textfeld 51"/>
            <p:cNvSpPr txBox="1"/>
            <p:nvPr/>
          </p:nvSpPr>
          <p:spPr>
            <a:xfrm>
              <a:off x="1875422" y="4455236"/>
              <a:ext cx="819149" cy="511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>
                  <a:solidFill>
                    <a:srgbClr val="FF0000"/>
                  </a:solidFill>
                </a:rPr>
                <a:t>d</a:t>
              </a:r>
              <a:r>
                <a:rPr lang="de-DE" sz="2000" i="1" dirty="0" smtClean="0">
                  <a:solidFill>
                    <a:srgbClr val="FF0000"/>
                  </a:solidFill>
                </a:rPr>
                <a:t>+ 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53" name="Rechteck 52"/>
            <p:cNvSpPr/>
            <p:nvPr/>
          </p:nvSpPr>
          <p:spPr>
            <a:xfrm>
              <a:off x="1932723" y="4523698"/>
              <a:ext cx="55976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2" name="AutoShape 8"/>
          <p:cNvCxnSpPr>
            <a:cxnSpLocks noChangeShapeType="1"/>
            <a:stCxn id="7" idx="5"/>
            <a:endCxn id="45" idx="1"/>
          </p:cNvCxnSpPr>
          <p:nvPr/>
        </p:nvCxnSpPr>
        <p:spPr bwMode="auto">
          <a:xfrm>
            <a:off x="4163469" y="1977877"/>
            <a:ext cx="956299" cy="13546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3146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/>
      <p:bldP spid="61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614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78856-DDCB-4365-9B03-7D3C8C0DDC75}" type="slidenum">
              <a:rPr lang="de-DE" smtClean="0"/>
              <a:pPr eaLnBrk="1" hangingPunct="1"/>
              <a:t>11</a:t>
            </a:fld>
            <a:endParaRPr lang="de-DE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565840" y="243672"/>
            <a:ext cx="8229600" cy="8509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Example of Equivalent Asynchronous Behaviour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3075857"/>
            <a:ext cx="7776864" cy="2915399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Both, wrap(</a:t>
            </a:r>
            <a:r>
              <a:rPr lang="de-DE" sz="2200" i="1" dirty="0" smtClean="0">
                <a:solidFill>
                  <a:srgbClr val="000000"/>
                </a:solidFill>
              </a:rPr>
              <a:t>N</a:t>
            </a:r>
            <a:r>
              <a:rPr lang="de-DE" sz="22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 and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wrap(</a:t>
            </a:r>
            <a:r>
              <a:rPr lang="de-DE" sz="2200" i="1" dirty="0" smtClean="0">
                <a:solidFill>
                  <a:srgbClr val="000000"/>
                </a:solidFill>
              </a:rPr>
              <a:t>N</a:t>
            </a:r>
            <a:r>
              <a:rPr lang="de-DE" sz="2200" i="1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), can perform </a:t>
            </a:r>
            <a:r>
              <a:rPr lang="en-GB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ab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and </a:t>
            </a:r>
            <a:r>
              <a:rPr lang="en-GB" sz="2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ba</a:t>
            </a:r>
            <a:r>
              <a:rPr lang="en-GB" sz="2200" dirty="0" smtClean="0">
                <a:solidFill>
                  <a:srgbClr val="000000"/>
                </a:solidFill>
              </a:rPr>
              <a:t>.</a:t>
            </a:r>
            <a:endParaRPr lang="de-DE" sz="2200" i="1" baseline="-25000" dirty="0">
              <a:solidFill>
                <a:srgbClr val="FF0000"/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HH-reduction: </a:t>
            </a:r>
            <a:r>
              <a:rPr lang="en-GB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a+ b+ 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vs </a:t>
            </a:r>
            <a:r>
              <a:rPr lang="en-GB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b+ a+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After firing … in </a:t>
            </a:r>
            <a:r>
              <a:rPr lang="de-DE" sz="2200" i="1" dirty="0">
                <a:solidFill>
                  <a:srgbClr val="000000"/>
                </a:solidFill>
              </a:rPr>
              <a:t>N</a:t>
            </a:r>
            <a:r>
              <a:rPr lang="de-DE" sz="2200" i="1" baseline="-25000" dirty="0">
                <a:solidFill>
                  <a:srgbClr val="000000"/>
                </a:solidFill>
              </a:rPr>
              <a:t>1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environment can see “</a:t>
            </a:r>
            <a:r>
              <a:rPr lang="en-GB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first” with inhibitor arc to </a:t>
            </a:r>
            <a:r>
              <a:rPr lang="en-GB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?</a:t>
            </a:r>
            <a:endParaRPr lang="en-GB" sz="2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Artefact: </a:t>
            </a:r>
            <a:r>
              <a:rPr lang="en-GB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place is good model for channel in standard Petri net, but channel is really “long” (sequence of places).</a:t>
            </a:r>
            <a:endParaRPr lang="en-GB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</p:txBody>
      </p:sp>
      <p:sp>
        <p:nvSpPr>
          <p:cNvPr id="27" name="Oval 6"/>
          <p:cNvSpPr>
            <a:spLocks noChangeArrowheads="1"/>
          </p:cNvSpPr>
          <p:nvPr/>
        </p:nvSpPr>
        <p:spPr bwMode="auto">
          <a:xfrm>
            <a:off x="2699792" y="1538753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3" name="AutoShape 8"/>
          <p:cNvCxnSpPr>
            <a:cxnSpLocks noChangeShapeType="1"/>
            <a:stCxn id="39" idx="2"/>
            <a:endCxn id="70" idx="0"/>
          </p:cNvCxnSpPr>
          <p:nvPr/>
        </p:nvCxnSpPr>
        <p:spPr bwMode="auto">
          <a:xfrm>
            <a:off x="3585662" y="1791242"/>
            <a:ext cx="3582" cy="56745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AutoShape 8"/>
          <p:cNvCxnSpPr>
            <a:cxnSpLocks noChangeShapeType="1"/>
            <a:stCxn id="35" idx="3"/>
            <a:endCxn id="27" idx="2"/>
          </p:cNvCxnSpPr>
          <p:nvPr/>
        </p:nvCxnSpPr>
        <p:spPr bwMode="auto">
          <a:xfrm>
            <a:off x="2175723" y="1670055"/>
            <a:ext cx="524069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Rechteck 34"/>
          <p:cNvSpPr/>
          <p:nvPr/>
        </p:nvSpPr>
        <p:spPr>
          <a:xfrm>
            <a:off x="1891261" y="1536573"/>
            <a:ext cx="284462" cy="2669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hteck 38"/>
          <p:cNvSpPr/>
          <p:nvPr/>
        </p:nvSpPr>
        <p:spPr>
          <a:xfrm>
            <a:off x="3453587" y="1536573"/>
            <a:ext cx="264149" cy="25466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6"/>
          <p:cNvSpPr>
            <a:spLocks noChangeArrowheads="1"/>
          </p:cNvSpPr>
          <p:nvPr/>
        </p:nvSpPr>
        <p:spPr bwMode="auto">
          <a:xfrm>
            <a:off x="1904733" y="2344305"/>
            <a:ext cx="257517" cy="272398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1" name="AutoShape 8"/>
          <p:cNvCxnSpPr>
            <a:cxnSpLocks noChangeShapeType="1"/>
            <a:stCxn id="35" idx="2"/>
            <a:endCxn id="40" idx="0"/>
          </p:cNvCxnSpPr>
          <p:nvPr/>
        </p:nvCxnSpPr>
        <p:spPr bwMode="auto">
          <a:xfrm>
            <a:off x="2033492" y="1803537"/>
            <a:ext cx="0" cy="540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Oval 6"/>
          <p:cNvSpPr>
            <a:spLocks noChangeArrowheads="1"/>
          </p:cNvSpPr>
          <p:nvPr/>
        </p:nvSpPr>
        <p:spPr bwMode="auto">
          <a:xfrm>
            <a:off x="1108237" y="1535679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4" name="AutoShape 8"/>
          <p:cNvCxnSpPr>
            <a:cxnSpLocks noChangeShapeType="1"/>
            <a:stCxn id="43" idx="6"/>
            <a:endCxn id="35" idx="1"/>
          </p:cNvCxnSpPr>
          <p:nvPr/>
        </p:nvCxnSpPr>
        <p:spPr bwMode="auto">
          <a:xfrm>
            <a:off x="1365754" y="1666981"/>
            <a:ext cx="525507" cy="307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530223" y="2255201"/>
            <a:ext cx="292593" cy="35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a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3721319" y="228044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cxnSp>
        <p:nvCxnSpPr>
          <p:cNvPr id="68" name="AutoShape 8"/>
          <p:cNvCxnSpPr>
            <a:cxnSpLocks noChangeShapeType="1"/>
            <a:stCxn id="27" idx="6"/>
            <a:endCxn id="39" idx="1"/>
          </p:cNvCxnSpPr>
          <p:nvPr/>
        </p:nvCxnSpPr>
        <p:spPr bwMode="auto">
          <a:xfrm flipV="1">
            <a:off x="2957309" y="1663908"/>
            <a:ext cx="496278" cy="614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3460485" y="2358696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" name="Oval 6"/>
          <p:cNvSpPr>
            <a:spLocks noChangeArrowheads="1"/>
          </p:cNvSpPr>
          <p:nvPr/>
        </p:nvSpPr>
        <p:spPr bwMode="auto">
          <a:xfrm>
            <a:off x="1192007" y="1630771"/>
            <a:ext cx="70901" cy="72418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2" name="Oval 6"/>
          <p:cNvSpPr>
            <a:spLocks noChangeArrowheads="1"/>
          </p:cNvSpPr>
          <p:nvPr/>
        </p:nvSpPr>
        <p:spPr bwMode="auto">
          <a:xfrm>
            <a:off x="6398298" y="1542397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3" name="AutoShape 8"/>
          <p:cNvCxnSpPr>
            <a:cxnSpLocks noChangeShapeType="1"/>
            <a:stCxn id="76" idx="2"/>
            <a:endCxn id="77" idx="7"/>
          </p:cNvCxnSpPr>
          <p:nvPr/>
        </p:nvCxnSpPr>
        <p:spPr bwMode="auto">
          <a:xfrm flipH="1">
            <a:off x="5823044" y="1794886"/>
            <a:ext cx="1461124" cy="59295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AutoShape 8"/>
          <p:cNvCxnSpPr>
            <a:cxnSpLocks noChangeShapeType="1"/>
            <a:stCxn id="75" idx="3"/>
            <a:endCxn id="72" idx="2"/>
          </p:cNvCxnSpPr>
          <p:nvPr/>
        </p:nvCxnSpPr>
        <p:spPr bwMode="auto">
          <a:xfrm>
            <a:off x="5874229" y="1673699"/>
            <a:ext cx="524069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hteck 74"/>
          <p:cNvSpPr/>
          <p:nvPr/>
        </p:nvSpPr>
        <p:spPr>
          <a:xfrm>
            <a:off x="5589767" y="1540217"/>
            <a:ext cx="284462" cy="2669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hteck 75"/>
          <p:cNvSpPr/>
          <p:nvPr/>
        </p:nvSpPr>
        <p:spPr>
          <a:xfrm>
            <a:off x="7152093" y="1540217"/>
            <a:ext cx="264149" cy="25466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6"/>
          <p:cNvSpPr>
            <a:spLocks noChangeArrowheads="1"/>
          </p:cNvSpPr>
          <p:nvPr/>
        </p:nvSpPr>
        <p:spPr bwMode="auto">
          <a:xfrm>
            <a:off x="5603239" y="2347949"/>
            <a:ext cx="257517" cy="272398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8" name="AutoShape 8"/>
          <p:cNvCxnSpPr>
            <a:cxnSpLocks noChangeShapeType="1"/>
            <a:stCxn id="75" idx="2"/>
            <a:endCxn id="84" idx="1"/>
          </p:cNvCxnSpPr>
          <p:nvPr/>
        </p:nvCxnSpPr>
        <p:spPr bwMode="auto">
          <a:xfrm>
            <a:off x="5731998" y="1807181"/>
            <a:ext cx="1464705" cy="59361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Oval 6"/>
          <p:cNvSpPr>
            <a:spLocks noChangeArrowheads="1"/>
          </p:cNvSpPr>
          <p:nvPr/>
        </p:nvSpPr>
        <p:spPr bwMode="auto">
          <a:xfrm>
            <a:off x="4806743" y="1539323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0" name="AutoShape 8"/>
          <p:cNvCxnSpPr>
            <a:cxnSpLocks noChangeShapeType="1"/>
            <a:stCxn id="79" idx="6"/>
            <a:endCxn id="75" idx="1"/>
          </p:cNvCxnSpPr>
          <p:nvPr/>
        </p:nvCxnSpPr>
        <p:spPr bwMode="auto">
          <a:xfrm>
            <a:off x="5064260" y="1670625"/>
            <a:ext cx="525507" cy="307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228729" y="2258845"/>
            <a:ext cx="292593" cy="35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a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7419825" y="22840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cxnSp>
        <p:nvCxnSpPr>
          <p:cNvPr id="83" name="AutoShape 8"/>
          <p:cNvCxnSpPr>
            <a:cxnSpLocks noChangeShapeType="1"/>
            <a:stCxn id="72" idx="6"/>
            <a:endCxn id="76" idx="1"/>
          </p:cNvCxnSpPr>
          <p:nvPr/>
        </p:nvCxnSpPr>
        <p:spPr bwMode="auto">
          <a:xfrm flipV="1">
            <a:off x="6655815" y="1667552"/>
            <a:ext cx="496278" cy="614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Oval 6"/>
          <p:cNvSpPr>
            <a:spLocks noChangeArrowheads="1"/>
          </p:cNvSpPr>
          <p:nvPr/>
        </p:nvSpPr>
        <p:spPr bwMode="auto">
          <a:xfrm>
            <a:off x="7158991" y="2362340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5" name="Oval 6"/>
          <p:cNvSpPr>
            <a:spLocks noChangeArrowheads="1"/>
          </p:cNvSpPr>
          <p:nvPr/>
        </p:nvSpPr>
        <p:spPr bwMode="auto">
          <a:xfrm>
            <a:off x="4890513" y="1634415"/>
            <a:ext cx="70901" cy="72418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0" name="Rechteck 99"/>
          <p:cNvSpPr/>
          <p:nvPr/>
        </p:nvSpPr>
        <p:spPr>
          <a:xfrm>
            <a:off x="904495" y="2095443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de-DE" sz="2400" i="1" dirty="0" smtClean="0">
                <a:solidFill>
                  <a:srgbClr val="000000"/>
                </a:solidFill>
              </a:rPr>
              <a:t>N</a:t>
            </a:r>
            <a:r>
              <a:rPr lang="de-DE" sz="2400" i="1" baseline="-25000" dirty="0" smtClean="0">
                <a:solidFill>
                  <a:srgbClr val="000000"/>
                </a:solidFill>
              </a:rPr>
              <a:t>1</a:t>
            </a:r>
            <a:endParaRPr lang="de-DE" sz="2400" i="1" baseline="-25000" dirty="0">
              <a:solidFill>
                <a:srgbClr val="000000"/>
              </a:solidFill>
            </a:endParaRPr>
          </a:p>
        </p:txBody>
      </p:sp>
      <p:sp>
        <p:nvSpPr>
          <p:cNvPr id="101" name="Rechteck 100"/>
          <p:cNvSpPr/>
          <p:nvPr/>
        </p:nvSpPr>
        <p:spPr>
          <a:xfrm>
            <a:off x="4691460" y="2101546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de-DE" sz="2400" i="1" dirty="0" smtClean="0">
                <a:solidFill>
                  <a:srgbClr val="000000"/>
                </a:solidFill>
              </a:rPr>
              <a:t>N</a:t>
            </a:r>
            <a:r>
              <a:rPr lang="de-DE" sz="2400" i="1" baseline="-25000" dirty="0" smtClean="0">
                <a:solidFill>
                  <a:srgbClr val="000000"/>
                </a:solidFill>
              </a:rPr>
              <a:t>2</a:t>
            </a:r>
            <a:endParaRPr lang="de-DE" sz="2400" i="1" baseline="-25000" dirty="0">
              <a:solidFill>
                <a:srgbClr val="000000"/>
              </a:solidFill>
            </a:endParaRPr>
          </a:p>
        </p:txBody>
      </p:sp>
      <p:sp>
        <p:nvSpPr>
          <p:cNvPr id="102" name="Oval 6"/>
          <p:cNvSpPr>
            <a:spLocks noChangeArrowheads="1"/>
          </p:cNvSpPr>
          <p:nvPr/>
        </p:nvSpPr>
        <p:spPr bwMode="auto">
          <a:xfrm>
            <a:off x="2799535" y="1634415"/>
            <a:ext cx="70901" cy="72418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" name="Oval 6"/>
          <p:cNvSpPr>
            <a:spLocks noChangeArrowheads="1"/>
          </p:cNvSpPr>
          <p:nvPr/>
        </p:nvSpPr>
        <p:spPr bwMode="auto">
          <a:xfrm>
            <a:off x="1995212" y="2441263"/>
            <a:ext cx="70901" cy="72418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79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102" grpId="0" animBg="1"/>
      <p:bldP spid="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1741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EF5923-8598-44A2-B689-780C9654AF5D}" type="slidenum">
              <a:rPr lang="de-DE" smtClean="0"/>
              <a:pPr eaLnBrk="1" hangingPunct="1"/>
              <a:t>12</a:t>
            </a:fld>
            <a:endParaRPr lang="de-DE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Take Home Points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137525" cy="489585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Modal Open Nets:</a:t>
            </a:r>
          </a:p>
          <a:p>
            <a:pPr lvl="1" eaLnBrk="1" hangingPunct="1">
              <a:spcAft>
                <a:spcPts val="600"/>
              </a:spcAft>
              <a:buFont typeface="Symbol" panose="05050102010706020507" pitchFamily="18" charset="2"/>
              <a:buChar char="-"/>
              <a:defRPr/>
            </a:pPr>
            <a:r>
              <a:rPr lang="de-DE" sz="2200" dirty="0" err="1">
                <a:solidFill>
                  <a:srgbClr val="000000"/>
                </a:solidFill>
              </a:rPr>
              <a:t>i</a:t>
            </a:r>
            <a:r>
              <a:rPr lang="de-DE" sz="2200" dirty="0" err="1" smtClean="0">
                <a:solidFill>
                  <a:srgbClr val="000000"/>
                </a:solidFill>
              </a:rPr>
              <a:t>nterface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of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places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for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asynchronous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communication</a:t>
            </a:r>
            <a:endParaRPr lang="de-DE" sz="2200" dirty="0" smtClean="0">
              <a:solidFill>
                <a:srgbClr val="000000"/>
              </a:solidFill>
            </a:endParaRPr>
          </a:p>
          <a:p>
            <a:pPr lvl="1" eaLnBrk="1" hangingPunct="1">
              <a:spcAft>
                <a:spcPts val="600"/>
              </a:spcAft>
              <a:buFont typeface="Symbol" panose="05050102010706020507" pitchFamily="18" charset="2"/>
              <a:buChar char="-"/>
              <a:defRPr/>
            </a:pPr>
            <a:r>
              <a:rPr lang="de-DE" sz="2200" dirty="0" err="1">
                <a:solidFill>
                  <a:srgbClr val="FF3300"/>
                </a:solidFill>
              </a:rPr>
              <a:t>m</a:t>
            </a:r>
            <a:r>
              <a:rPr lang="de-DE" sz="2200" dirty="0" err="1" smtClean="0">
                <a:solidFill>
                  <a:srgbClr val="FF3300"/>
                </a:solidFill>
              </a:rPr>
              <a:t>ay</a:t>
            </a:r>
            <a:r>
              <a:rPr lang="de-DE" sz="2200" dirty="0" smtClean="0">
                <a:solidFill>
                  <a:srgbClr val="000000"/>
                </a:solidFill>
              </a:rPr>
              <a:t>-</a:t>
            </a:r>
            <a:r>
              <a:rPr lang="de-DE" sz="2200" dirty="0" smtClean="0">
                <a:solidFill>
                  <a:srgbClr val="FF33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and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smtClean="0">
                <a:solidFill>
                  <a:srgbClr val="FF3300"/>
                </a:solidFill>
              </a:rPr>
              <a:t>must</a:t>
            </a:r>
            <a:r>
              <a:rPr lang="de-DE" sz="2200" dirty="0" smtClean="0">
                <a:solidFill>
                  <a:srgbClr val="000000"/>
                </a:solidFill>
              </a:rPr>
              <a:t>-</a:t>
            </a:r>
            <a:r>
              <a:rPr lang="de-DE" sz="2200" dirty="0" err="1" smtClean="0">
                <a:solidFill>
                  <a:srgbClr val="000000"/>
                </a:solidFill>
              </a:rPr>
              <a:t>transitions</a:t>
            </a:r>
            <a:endParaRPr lang="de-DE" sz="22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MON-</a:t>
            </a:r>
            <a:r>
              <a:rPr lang="de-DE" sz="2400" dirty="0" err="1" smtClean="0">
                <a:solidFill>
                  <a:srgbClr val="000000"/>
                </a:solidFill>
              </a:rPr>
              <a:t>refinement</a:t>
            </a:r>
            <a:r>
              <a:rPr lang="de-DE" sz="2400" dirty="0" smtClean="0">
                <a:solidFill>
                  <a:srgbClr val="000000"/>
                </a:solidFill>
              </a:rPr>
              <a:t>:</a:t>
            </a:r>
            <a:r>
              <a:rPr lang="de-DE" sz="2400" dirty="0" smtClean="0">
                <a:solidFill>
                  <a:srgbClr val="FF3300"/>
                </a:solidFill>
              </a:rPr>
              <a:t> 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de-DE" sz="2200" dirty="0" err="1" smtClean="0">
                <a:solidFill>
                  <a:srgbClr val="FF3300"/>
                </a:solidFill>
              </a:rPr>
              <a:t>compositional</a:t>
            </a:r>
            <a:endParaRPr lang="de-DE" sz="2200" dirty="0" smtClean="0">
              <a:solidFill>
                <a:srgbClr val="FF3300"/>
              </a:solidFill>
            </a:endParaRPr>
          </a:p>
          <a:p>
            <a:pPr lvl="1" eaLnBrk="1" hangingPunct="1">
              <a:spcAft>
                <a:spcPts val="600"/>
              </a:spcAft>
              <a:defRPr/>
            </a:pPr>
            <a:r>
              <a:rPr lang="de-DE" sz="2200" dirty="0" err="1">
                <a:solidFill>
                  <a:srgbClr val="000000"/>
                </a:solidFill>
              </a:rPr>
              <a:t>e</a:t>
            </a:r>
            <a:r>
              <a:rPr lang="de-DE" sz="2200" dirty="0" err="1" smtClean="0">
                <a:solidFill>
                  <a:srgbClr val="000000"/>
                </a:solidFill>
              </a:rPr>
              <a:t>xactly</a:t>
            </a:r>
            <a:r>
              <a:rPr lang="de-DE" sz="2200" dirty="0" smtClean="0">
                <a:solidFill>
                  <a:srgbClr val="000000"/>
                </a:solidFill>
              </a:rPr>
              <a:t> „</a:t>
            </a:r>
            <a:r>
              <a:rPr lang="de-DE" sz="2200" dirty="0" err="1" smtClean="0">
                <a:solidFill>
                  <a:srgbClr val="000000"/>
                </a:solidFill>
              </a:rPr>
              <a:t>reflects</a:t>
            </a:r>
            <a:r>
              <a:rPr lang="de-DE" sz="2200" dirty="0" smtClean="0">
                <a:solidFill>
                  <a:srgbClr val="000000"/>
                </a:solidFill>
              </a:rPr>
              <a:t>“ </a:t>
            </a:r>
            <a:r>
              <a:rPr lang="de-DE" sz="2200" dirty="0" smtClean="0">
                <a:solidFill>
                  <a:srgbClr val="FF3300"/>
                </a:solidFill>
              </a:rPr>
              <a:t>modal </a:t>
            </a:r>
            <a:r>
              <a:rPr lang="de-DE" sz="2200" dirty="0" err="1" smtClean="0">
                <a:solidFill>
                  <a:srgbClr val="FF3300"/>
                </a:solidFill>
              </a:rPr>
              <a:t>refinement</a:t>
            </a:r>
            <a:r>
              <a:rPr lang="de-DE" sz="2200" dirty="0" smtClean="0">
                <a:solidFill>
                  <a:srgbClr val="FF3300"/>
                </a:solidFill>
              </a:rPr>
              <a:t> </a:t>
            </a:r>
            <a:r>
              <a:rPr lang="de-DE" sz="2200" dirty="0" smtClean="0">
                <a:solidFill>
                  <a:srgbClr val="000000"/>
                </a:solidFill>
              </a:rPr>
              <a:t>on MPN</a:t>
            </a:r>
          </a:p>
          <a:p>
            <a:pPr eaLnBrk="1" hangingPunct="1">
              <a:spcBef>
                <a:spcPts val="1800"/>
              </a:spcBef>
              <a:spcAft>
                <a:spcPts val="600"/>
              </a:spcAft>
              <a:defRPr/>
            </a:pPr>
            <a:r>
              <a:rPr lang="de-DE" sz="2400" dirty="0" err="1" smtClean="0">
                <a:solidFill>
                  <a:srgbClr val="FF3300"/>
                </a:solidFill>
              </a:rPr>
              <a:t>less</a:t>
            </a:r>
            <a:r>
              <a:rPr lang="de-DE" sz="2400" dirty="0" smtClean="0">
                <a:solidFill>
                  <a:srgbClr val="FF3300"/>
                </a:solidFill>
              </a:rPr>
              <a:t> </a:t>
            </a:r>
            <a:r>
              <a:rPr lang="de-DE" sz="2400" dirty="0" err="1" smtClean="0">
                <a:solidFill>
                  <a:srgbClr val="FF3300"/>
                </a:solidFill>
              </a:rPr>
              <a:t>restrictive</a:t>
            </a:r>
            <a:r>
              <a:rPr lang="de-DE" sz="2400" dirty="0" smtClean="0">
                <a:solidFill>
                  <a:srgbClr val="FF3300"/>
                </a:solidFill>
              </a:rPr>
              <a:t> </a:t>
            </a:r>
            <a:r>
              <a:rPr lang="de-DE" sz="2400" dirty="0" err="1" smtClean="0">
                <a:solidFill>
                  <a:srgbClr val="000000"/>
                </a:solidFill>
              </a:rPr>
              <a:t>than</a:t>
            </a:r>
            <a:r>
              <a:rPr lang="de-DE" sz="2400" dirty="0" smtClean="0">
                <a:solidFill>
                  <a:srgbClr val="000000"/>
                </a:solidFill>
              </a:rPr>
              <a:t> MAP-</a:t>
            </a:r>
            <a:r>
              <a:rPr lang="de-DE" sz="2400" dirty="0" err="1" smtClean="0">
                <a:solidFill>
                  <a:srgbClr val="000000"/>
                </a:solidFill>
              </a:rPr>
              <a:t>refinement</a:t>
            </a:r>
            <a:r>
              <a:rPr lang="de-DE" sz="2400" dirty="0" smtClean="0">
                <a:solidFill>
                  <a:srgbClr val="000000"/>
                </a:solidFill>
              </a:rPr>
              <a:t>: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de-DE" sz="2200" dirty="0" err="1" smtClean="0">
                <a:solidFill>
                  <a:srgbClr val="000000"/>
                </a:solidFill>
              </a:rPr>
              <a:t>does</a:t>
            </a:r>
            <a:r>
              <a:rPr lang="de-DE" sz="2200" dirty="0" smtClean="0">
                <a:solidFill>
                  <a:srgbClr val="000000"/>
                </a:solidFill>
              </a:rPr>
              <a:t> not </a:t>
            </a:r>
            <a:r>
              <a:rPr lang="de-DE" sz="2200" dirty="0" err="1" smtClean="0">
                <a:solidFill>
                  <a:srgbClr val="000000"/>
                </a:solidFill>
              </a:rPr>
              <a:t>refute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some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>
                <a:solidFill>
                  <a:srgbClr val="000000"/>
                </a:solidFill>
              </a:rPr>
              <a:t>intuitive </a:t>
            </a:r>
            <a:r>
              <a:rPr lang="de-DE" sz="2200" dirty="0" err="1">
                <a:solidFill>
                  <a:srgbClr val="000000"/>
                </a:solidFill>
              </a:rPr>
              <a:t>equivalence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of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asynchronous</a:t>
            </a:r>
            <a:r>
              <a:rPr lang="de-DE" sz="2200" dirty="0" smtClean="0">
                <a:solidFill>
                  <a:srgbClr val="000000"/>
                </a:solidFill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</a:rPr>
              <a:t>behaviour</a:t>
            </a:r>
            <a:r>
              <a:rPr lang="de-DE" sz="2200" dirty="0" smtClean="0"/>
              <a:t/>
            </a:r>
            <a:br>
              <a:rPr lang="de-DE" sz="2200" dirty="0" smtClean="0"/>
            </a:br>
            <a:endParaRPr lang="en-GB" sz="2200" dirty="0" smtClean="0"/>
          </a:p>
          <a:p>
            <a:pPr marL="0" indent="0" eaLnBrk="1" hangingPunct="1">
              <a:buFontTx/>
              <a:buNone/>
              <a:defRPr/>
            </a:pPr>
            <a:endParaRPr lang="de-DE" sz="1000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2253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363427-E6CF-42BD-A2DE-0570B70254B9}" type="slidenum">
              <a:rPr lang="de-DE" smtClean="0"/>
              <a:pPr eaLnBrk="1" hangingPunct="1"/>
              <a:t>13</a:t>
            </a:fld>
            <a:endParaRPr lang="de-DE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66838"/>
            <a:ext cx="8229600" cy="4583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76337" y="2276872"/>
            <a:ext cx="5837237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3"/>
              </a:buBlip>
            </a:pPr>
            <a:endParaRPr lang="de-DE" sz="900" dirty="0"/>
          </a:p>
          <a:p>
            <a:pPr marL="342900" indent="-342900">
              <a:spcBef>
                <a:spcPct val="20000"/>
              </a:spcBef>
            </a:pPr>
            <a:endParaRPr lang="de-DE" sz="2000" dirty="0"/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de-DE" sz="2400" b="1" dirty="0">
                <a:solidFill>
                  <a:srgbClr val="00FF00"/>
                </a:solidFill>
              </a:rPr>
              <a:t>     </a:t>
            </a:r>
            <a:r>
              <a:rPr lang="de-DE" sz="2800" b="1" dirty="0" err="1">
                <a:solidFill>
                  <a:srgbClr val="00FF00"/>
                </a:solidFill>
              </a:rPr>
              <a:t>Thanks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for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your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attention</a:t>
            </a:r>
            <a:r>
              <a:rPr lang="de-DE" sz="2800" b="1" dirty="0">
                <a:solidFill>
                  <a:srgbClr val="00FF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6622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2253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363427-E6CF-42BD-A2DE-0570B70254B9}" type="slidenum">
              <a:rPr lang="de-DE" smtClean="0"/>
              <a:pPr eaLnBrk="1" hangingPunct="1"/>
              <a:t>14</a:t>
            </a:fld>
            <a:endParaRPr lang="de-DE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MON-</a:t>
            </a:r>
            <a:r>
              <a:rPr lang="de-DE" dirty="0" err="1" smtClean="0"/>
              <a:t>Refinement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Just </a:t>
            </a:r>
            <a:r>
              <a:rPr lang="de-DE" dirty="0" err="1" smtClean="0"/>
              <a:t>Right</a:t>
            </a:r>
            <a:endParaRPr lang="de-DE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7" y="5812926"/>
            <a:ext cx="6934225" cy="13702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75656" y="3528969"/>
            <a:ext cx="1197814" cy="473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2400" b="1" dirty="0" smtClean="0">
                <a:solidFill>
                  <a:srgbClr val="00FF00"/>
                </a:solidFill>
                <a:latin typeface="cmsy10"/>
              </a:rPr>
              <a:t>v</a:t>
            </a:r>
            <a:r>
              <a:rPr lang="en-GB" sz="2400" baseline="-25000" dirty="0" smtClean="0">
                <a:solidFill>
                  <a:srgbClr val="00FF00"/>
                </a:solidFill>
              </a:rPr>
              <a:t> </a:t>
            </a:r>
            <a:r>
              <a:rPr lang="en-GB" sz="2400" baseline="-25000" dirty="0" err="1">
                <a:solidFill>
                  <a:srgbClr val="00FF00"/>
                </a:solidFill>
                <a:latin typeface="Script MT Bold" panose="03040602040607080904" pitchFamily="66" charset="0"/>
                <a:cs typeface="Arial" panose="020B0604020202020204" pitchFamily="34" charset="0"/>
                <a:sym typeface="Symbol"/>
              </a:rPr>
              <a:t>l</a:t>
            </a:r>
            <a:r>
              <a:rPr lang="en-GB" sz="2400" baseline="-25000" dirty="0" err="1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MON</a:t>
            </a:r>
            <a:endParaRPr lang="de-DE" sz="2800" b="1" dirty="0">
              <a:solidFill>
                <a:srgbClr val="00FF00"/>
              </a:solidFill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262857" y="1683641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" name="AutoShape 8"/>
          <p:cNvCxnSpPr>
            <a:cxnSpLocks noChangeShapeType="1"/>
            <a:endCxn id="7" idx="2"/>
          </p:cNvCxnSpPr>
          <p:nvPr/>
        </p:nvCxnSpPr>
        <p:spPr bwMode="auto">
          <a:xfrm flipV="1">
            <a:off x="2264764" y="1814943"/>
            <a:ext cx="998093" cy="114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4586190" y="1133155"/>
            <a:ext cx="1235696" cy="168519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>
            <a:off x="1633399" y="1265262"/>
            <a:ext cx="1165086" cy="1584718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3253215" y="2207165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AutoShape 8"/>
          <p:cNvCxnSpPr>
            <a:cxnSpLocks noChangeShapeType="1"/>
            <a:stCxn id="14" idx="2"/>
          </p:cNvCxnSpPr>
          <p:nvPr/>
        </p:nvCxnSpPr>
        <p:spPr bwMode="auto">
          <a:xfrm flipH="1" flipV="1">
            <a:off x="2370611" y="2316030"/>
            <a:ext cx="882604" cy="2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3227781" y="2423123"/>
            <a:ext cx="292593" cy="35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a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209509" y="124814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873470" y="3046672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000000"/>
                </a:solidFill>
              </a:rPr>
              <a:t>MON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796622" y="125026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3810006" y="1683641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4" name="AutoShape 8"/>
          <p:cNvCxnSpPr>
            <a:cxnSpLocks noChangeShapeType="1"/>
            <a:stCxn id="23" idx="6"/>
          </p:cNvCxnSpPr>
          <p:nvPr/>
        </p:nvCxnSpPr>
        <p:spPr bwMode="auto">
          <a:xfrm>
            <a:off x="4067523" y="1814943"/>
            <a:ext cx="759298" cy="719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3781524" y="2202527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6" name="AutoShape 8"/>
          <p:cNvCxnSpPr>
            <a:cxnSpLocks noChangeShapeType="1"/>
            <a:endCxn id="25" idx="6"/>
          </p:cNvCxnSpPr>
          <p:nvPr/>
        </p:nvCxnSpPr>
        <p:spPr bwMode="auto">
          <a:xfrm flipH="1">
            <a:off x="4039041" y="2306871"/>
            <a:ext cx="923858" cy="2695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3746448" y="2418485"/>
            <a:ext cx="292593" cy="35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a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4386835" y="3049122"/>
            <a:ext cx="2004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rgbClr val="000000"/>
                </a:solidFill>
              </a:rPr>
              <a:t>observer</a:t>
            </a:r>
            <a:r>
              <a:rPr lang="de-DE" sz="2000" dirty="0" smtClean="0">
                <a:solidFill>
                  <a:srgbClr val="000000"/>
                </a:solidFill>
              </a:rPr>
              <a:t>  </a:t>
            </a:r>
            <a:r>
              <a:rPr lang="en-GB" sz="2000" dirty="0">
                <a:solidFill>
                  <a:srgbClr val="000000"/>
                </a:solidFill>
                <a:latin typeface="Script MT Bold" panose="03040602040607080904" pitchFamily="66" charset="0"/>
                <a:cs typeface="Arial" panose="020B0604020202020204" pitchFamily="34" charset="0"/>
                <a:sym typeface="Symbol"/>
              </a:rPr>
              <a:t>l</a:t>
            </a:r>
            <a:r>
              <a:rPr lang="de-DE" sz="2000" dirty="0" smtClean="0">
                <a:solidFill>
                  <a:srgbClr val="000000"/>
                </a:solidFill>
              </a:rPr>
              <a:t>MON</a:t>
            </a:r>
            <a:endParaRPr lang="de-DE" sz="2000" dirty="0">
              <a:solidFill>
                <a:srgbClr val="000000"/>
              </a:solidFill>
            </a:endParaRPr>
          </a:p>
        </p:txBody>
      </p:sp>
      <p:grpSp>
        <p:nvGrpSpPr>
          <p:cNvPr id="40" name="Gruppieren 39"/>
          <p:cNvGrpSpPr/>
          <p:nvPr/>
        </p:nvGrpSpPr>
        <p:grpSpPr>
          <a:xfrm>
            <a:off x="5231111" y="1498693"/>
            <a:ext cx="397865" cy="400110"/>
            <a:chOff x="1961628" y="4349293"/>
            <a:chExt cx="595879" cy="511330"/>
          </a:xfrm>
        </p:grpSpPr>
        <p:sp>
          <p:nvSpPr>
            <p:cNvPr id="41" name="Textfeld 40"/>
            <p:cNvSpPr txBox="1"/>
            <p:nvPr/>
          </p:nvSpPr>
          <p:spPr>
            <a:xfrm>
              <a:off x="1961628" y="4349293"/>
              <a:ext cx="595879" cy="51133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d 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42" name="Rechteck 41"/>
            <p:cNvSpPr/>
            <p:nvPr/>
          </p:nvSpPr>
          <p:spPr>
            <a:xfrm>
              <a:off x="1961628" y="4399775"/>
              <a:ext cx="559770" cy="410369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5158874" y="2047379"/>
            <a:ext cx="453970" cy="400110"/>
            <a:chOff x="1875660" y="4431950"/>
            <a:chExt cx="679904" cy="511330"/>
          </a:xfrm>
        </p:grpSpPr>
        <p:sp>
          <p:nvSpPr>
            <p:cNvPr id="44" name="Textfeld 43"/>
            <p:cNvSpPr txBox="1"/>
            <p:nvPr/>
          </p:nvSpPr>
          <p:spPr>
            <a:xfrm>
              <a:off x="1875660" y="4431950"/>
              <a:ext cx="679904" cy="511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 c 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45" name="Rechteck 44"/>
            <p:cNvSpPr/>
            <p:nvPr/>
          </p:nvSpPr>
          <p:spPr>
            <a:xfrm>
              <a:off x="1932723" y="4523698"/>
              <a:ext cx="55976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6" name="Textfeld 45"/>
          <p:cNvSpPr txBox="1"/>
          <p:nvPr/>
        </p:nvSpPr>
        <p:spPr>
          <a:xfrm>
            <a:off x="6289313" y="1816972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rgbClr val="000000"/>
                </a:solidFill>
              </a:rPr>
              <a:t>Composition</a:t>
            </a:r>
            <a:r>
              <a:rPr lang="de-DE" sz="2000" dirty="0" smtClean="0">
                <a:solidFill>
                  <a:srgbClr val="000000"/>
                </a:solidFill>
              </a:rPr>
              <a:t>: MPN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2084343" y="4590459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8" name="AutoShape 8"/>
          <p:cNvCxnSpPr>
            <a:cxnSpLocks noChangeShapeType="1"/>
            <a:endCxn id="47" idx="2"/>
          </p:cNvCxnSpPr>
          <p:nvPr/>
        </p:nvCxnSpPr>
        <p:spPr bwMode="auto">
          <a:xfrm flipV="1">
            <a:off x="1086250" y="4721761"/>
            <a:ext cx="998093" cy="114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Oval 6"/>
          <p:cNvSpPr>
            <a:spLocks noChangeArrowheads="1"/>
          </p:cNvSpPr>
          <p:nvPr/>
        </p:nvSpPr>
        <p:spPr bwMode="auto">
          <a:xfrm>
            <a:off x="2074701" y="5113983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AutoShape 8"/>
          <p:cNvCxnSpPr>
            <a:cxnSpLocks noChangeShapeType="1"/>
            <a:stCxn id="50" idx="2"/>
          </p:cNvCxnSpPr>
          <p:nvPr/>
        </p:nvCxnSpPr>
        <p:spPr bwMode="auto">
          <a:xfrm flipH="1" flipV="1">
            <a:off x="1192097" y="5222848"/>
            <a:ext cx="882604" cy="2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2049267" y="5329941"/>
            <a:ext cx="292593" cy="35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a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2030995" y="415496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30721" name="Abgerundetes Rechteck 30720"/>
          <p:cNvSpPr/>
          <p:nvPr/>
        </p:nvSpPr>
        <p:spPr>
          <a:xfrm>
            <a:off x="708384" y="4342215"/>
            <a:ext cx="914400" cy="1339791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feld 55"/>
          <p:cNvSpPr txBox="1"/>
          <p:nvPr/>
        </p:nvSpPr>
        <p:spPr>
          <a:xfrm>
            <a:off x="6732240" y="4625076"/>
            <a:ext cx="1611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solidFill>
                  <a:srgbClr val="000000"/>
                </a:solidFill>
              </a:rPr>
              <a:t>Composition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57" name="Rectangle 4"/>
          <p:cNvSpPr>
            <a:spLocks noChangeArrowheads="1"/>
          </p:cNvSpPr>
          <p:nvPr/>
        </p:nvSpPr>
        <p:spPr bwMode="auto">
          <a:xfrm>
            <a:off x="6851942" y="3474931"/>
            <a:ext cx="1197814" cy="473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2400" b="1" dirty="0" smtClean="0">
                <a:solidFill>
                  <a:srgbClr val="00FF00"/>
                </a:solidFill>
                <a:latin typeface="cmsy10"/>
              </a:rPr>
              <a:t>v</a:t>
            </a:r>
            <a:r>
              <a:rPr lang="en-GB" sz="2400" baseline="-25000" dirty="0" smtClean="0">
                <a:solidFill>
                  <a:srgbClr val="00FF00"/>
                </a:solidFill>
              </a:rPr>
              <a:t> </a:t>
            </a:r>
            <a:r>
              <a:rPr lang="en-GB" sz="2400" baseline="-25000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MPN</a:t>
            </a:r>
            <a:endParaRPr lang="de-DE" sz="2800" b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5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47" grpId="0" animBg="1"/>
      <p:bldP spid="50" grpId="0" animBg="1"/>
      <p:bldP spid="52" grpId="0"/>
      <p:bldP spid="53" grpId="0"/>
      <p:bldP spid="30721" grpId="0" animBg="1"/>
      <p:bldP spid="56" grpId="0"/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2253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363427-E6CF-42BD-A2DE-0570B70254B9}" type="slidenum">
              <a:rPr lang="de-DE" smtClean="0"/>
              <a:pPr eaLnBrk="1" hangingPunct="1"/>
              <a:t>15</a:t>
            </a:fld>
            <a:endParaRPr lang="de-DE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66838"/>
            <a:ext cx="8229600" cy="4583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76337" y="2276872"/>
            <a:ext cx="5837237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3"/>
              </a:buBlip>
            </a:pPr>
            <a:endParaRPr lang="de-DE" sz="900" dirty="0"/>
          </a:p>
          <a:p>
            <a:pPr marL="342900" indent="-342900">
              <a:spcBef>
                <a:spcPct val="20000"/>
              </a:spcBef>
            </a:pPr>
            <a:endParaRPr lang="de-DE" sz="2000" dirty="0"/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de-DE" sz="2400" b="1" dirty="0">
                <a:solidFill>
                  <a:srgbClr val="00FF00"/>
                </a:solidFill>
              </a:rPr>
              <a:t>     </a:t>
            </a:r>
            <a:r>
              <a:rPr lang="de-DE" sz="2800" b="1" dirty="0" err="1">
                <a:solidFill>
                  <a:srgbClr val="00FF00"/>
                </a:solidFill>
              </a:rPr>
              <a:t>Thanks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for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your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attention</a:t>
            </a:r>
            <a:r>
              <a:rPr lang="de-DE" sz="2800" b="1" dirty="0">
                <a:solidFill>
                  <a:srgbClr val="00FF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3802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2253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363427-E6CF-42BD-A2DE-0570B70254B9}" type="slidenum">
              <a:rPr lang="de-DE" smtClean="0"/>
              <a:pPr eaLnBrk="1" hangingPunct="1"/>
              <a:t>16</a:t>
            </a:fld>
            <a:endParaRPr lang="de-DE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66838"/>
            <a:ext cx="8229600" cy="4583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76337" y="2276872"/>
            <a:ext cx="5837237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3"/>
              </a:buBlip>
            </a:pPr>
            <a:endParaRPr lang="de-DE" sz="900" dirty="0"/>
          </a:p>
          <a:p>
            <a:pPr marL="342900" indent="-342900">
              <a:spcBef>
                <a:spcPct val="20000"/>
              </a:spcBef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2361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ACSD 2014</a:t>
            </a:r>
          </a:p>
        </p:txBody>
      </p:sp>
      <p:sp>
        <p:nvSpPr>
          <p:cNvPr id="2253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363427-E6CF-42BD-A2DE-0570B70254B9}" type="slidenum">
              <a:rPr lang="de-DE" smtClean="0"/>
              <a:pPr eaLnBrk="1" hangingPunct="1"/>
              <a:t>17</a:t>
            </a:fld>
            <a:endParaRPr lang="de-DE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4240006"/>
            <a:ext cx="8229600" cy="163726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dirty="0" err="1" smtClean="0"/>
              <a:t>abcde</a:t>
            </a:r>
            <a:r>
              <a:rPr lang="en-GB" dirty="0" smtClean="0"/>
              <a:t> </a:t>
            </a:r>
            <a:r>
              <a:rPr lang="en-GB" dirty="0" err="1" smtClean="0"/>
              <a:t>fghij</a:t>
            </a:r>
            <a:r>
              <a:rPr lang="en-GB" dirty="0" smtClean="0"/>
              <a:t>  </a:t>
            </a:r>
            <a:r>
              <a:rPr lang="en-GB" dirty="0" err="1" smtClean="0"/>
              <a:t>klmno</a:t>
            </a:r>
            <a:r>
              <a:rPr lang="en-GB" dirty="0" smtClean="0"/>
              <a:t> </a:t>
            </a:r>
            <a:r>
              <a:rPr lang="en-GB" dirty="0" err="1" smtClean="0"/>
              <a:t>pq</a:t>
            </a:r>
            <a:r>
              <a:rPr lang="en-GB" dirty="0" smtClean="0"/>
              <a:t> </a:t>
            </a:r>
            <a:r>
              <a:rPr lang="en-GB" dirty="0" err="1" smtClean="0"/>
              <a:t>rst</a:t>
            </a:r>
            <a:r>
              <a:rPr lang="en-GB" dirty="0" smtClean="0"/>
              <a:t>     </a:t>
            </a:r>
            <a:r>
              <a:rPr lang="en-GB" dirty="0" err="1" smtClean="0"/>
              <a:t>uvw</a:t>
            </a:r>
            <a:r>
              <a:rPr lang="en-GB" dirty="0" smtClean="0"/>
              <a:t>    xyz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err="1" smtClean="0">
                <a:latin typeface="cmsy10" panose="020B0604020202020204"/>
              </a:rPr>
              <a:t>abcde</a:t>
            </a:r>
            <a:r>
              <a:rPr lang="en-GB" dirty="0" smtClean="0">
                <a:latin typeface="cmsy10" panose="020B0604020202020204"/>
              </a:rPr>
              <a:t> </a:t>
            </a:r>
            <a:r>
              <a:rPr lang="en-GB" dirty="0" err="1" smtClean="0">
                <a:latin typeface="cmsy10" panose="020B0604020202020204"/>
              </a:rPr>
              <a:t>fghij</a:t>
            </a:r>
            <a:r>
              <a:rPr lang="en-GB" dirty="0" smtClean="0">
                <a:latin typeface="cmsy10" panose="020B0604020202020204"/>
              </a:rPr>
              <a:t>  </a:t>
            </a:r>
            <a:r>
              <a:rPr lang="en-GB" dirty="0" err="1" smtClean="0">
                <a:latin typeface="cmsy10" panose="020B0604020202020204"/>
              </a:rPr>
              <a:t>klmno</a:t>
            </a:r>
            <a:r>
              <a:rPr lang="en-GB" dirty="0" smtClean="0">
                <a:latin typeface="cmsy10" panose="020B0604020202020204"/>
              </a:rPr>
              <a:t>  </a:t>
            </a:r>
            <a:r>
              <a:rPr lang="en-GB" dirty="0" err="1" smtClean="0">
                <a:latin typeface="cmsy10" panose="020B0604020202020204"/>
              </a:rPr>
              <a:t>pq</a:t>
            </a:r>
            <a:r>
              <a:rPr lang="en-GB" dirty="0" smtClean="0">
                <a:latin typeface="cmsy10" panose="020B0604020202020204"/>
              </a:rPr>
              <a:t> </a:t>
            </a:r>
            <a:r>
              <a:rPr lang="en-GB" dirty="0" err="1" smtClean="0">
                <a:latin typeface="cmsy10" panose="020B0604020202020204"/>
              </a:rPr>
              <a:t>rs</a:t>
            </a:r>
            <a:r>
              <a:rPr lang="en-GB" dirty="0" smtClean="0">
                <a:latin typeface="cmsy10" panose="020B0604020202020204"/>
              </a:rPr>
              <a:t>  </a:t>
            </a:r>
            <a:r>
              <a:rPr lang="en-GB" dirty="0" err="1" smtClean="0">
                <a:latin typeface="cmsy10" panose="020B0604020202020204"/>
              </a:rPr>
              <a:t>tvw</a:t>
            </a:r>
            <a:r>
              <a:rPr lang="en-GB" dirty="0" smtClean="0">
                <a:latin typeface="cmsy10" panose="020B0604020202020204"/>
              </a:rPr>
              <a:t>  xyz  A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/>
              <a:t>Alt Gr </a:t>
            </a:r>
            <a:r>
              <a:rPr lang="en-GB" dirty="0" err="1" smtClean="0"/>
              <a:t>em</a:t>
            </a:r>
            <a:r>
              <a:rPr lang="en-GB" dirty="0" smtClean="0"/>
              <a:t> q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>
                <a:latin typeface="cmsy10" panose="020B0604020202020204"/>
              </a:rPr>
              <a:t>        €µ @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043608" y="1406707"/>
            <a:ext cx="756084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de-DE" sz="2400" b="1" dirty="0" smtClean="0">
                <a:solidFill>
                  <a:srgbClr val="00FF00"/>
                </a:solidFill>
              </a:rPr>
              <a:t>     </a:t>
            </a:r>
            <a:r>
              <a:rPr lang="de-DE" sz="2800" b="1" dirty="0" err="1">
                <a:solidFill>
                  <a:srgbClr val="00FF00"/>
                </a:solidFill>
              </a:rPr>
              <a:t>Thanks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for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your</a:t>
            </a:r>
            <a:r>
              <a:rPr lang="de-DE" sz="2800" b="1" dirty="0">
                <a:solidFill>
                  <a:srgbClr val="00FF00"/>
                </a:solidFill>
              </a:rPr>
              <a:t> </a:t>
            </a:r>
            <a:r>
              <a:rPr lang="de-DE" sz="2800" b="1" dirty="0" err="1">
                <a:solidFill>
                  <a:srgbClr val="00FF00"/>
                </a:solidFill>
              </a:rPr>
              <a:t>attention</a:t>
            </a:r>
            <a:r>
              <a:rPr lang="de-DE" sz="2800" b="1" dirty="0" smtClean="0">
                <a:solidFill>
                  <a:srgbClr val="00FF00"/>
                </a:solidFill>
              </a:rPr>
              <a:t>!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GB" sz="2800" i="1" dirty="0"/>
              <a:t>a</a:t>
            </a:r>
            <a:r>
              <a:rPr lang="en-GB" sz="2800" dirty="0"/>
              <a:t> </a:t>
            </a:r>
            <a:r>
              <a:rPr lang="en-GB" sz="2800" dirty="0">
                <a:latin typeface="cmsy10"/>
              </a:rPr>
              <a:t>2 </a:t>
            </a:r>
            <a:r>
              <a:rPr lang="en-GB" sz="2800" dirty="0" smtClean="0">
                <a:latin typeface="cmsy10"/>
                <a:sym typeface="Symbol"/>
              </a:rPr>
              <a:t>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3200" dirty="0">
                <a:latin typeface="Cambria Math"/>
                <a:ea typeface="Cambria Math"/>
              </a:rPr>
              <a:t>𝓕</a:t>
            </a:r>
            <a:r>
              <a:rPr lang="en-GB" sz="2800" dirty="0"/>
              <a:t>(</a:t>
            </a:r>
            <a:r>
              <a:rPr lang="en-GB" sz="2800" i="1" dirty="0"/>
              <a:t>S</a:t>
            </a:r>
            <a:r>
              <a:rPr lang="en-GB" sz="2800" dirty="0"/>
              <a:t>)</a:t>
            </a:r>
            <a:r>
              <a:rPr lang="en-GB" sz="3600" dirty="0"/>
              <a:t> </a:t>
            </a:r>
            <a:r>
              <a:rPr lang="en-GB" sz="2800" dirty="0"/>
              <a:t>= </a:t>
            </a:r>
            <a:r>
              <a:rPr lang="en-GB" sz="2800" dirty="0">
                <a:sym typeface="Symbol"/>
              </a:rPr>
              <a:t></a:t>
            </a:r>
            <a:r>
              <a:rPr lang="en-GB" sz="2800" dirty="0"/>
              <a:t>(</a:t>
            </a:r>
            <a:r>
              <a:rPr lang="en-GB" sz="2800" i="1" dirty="0" err="1"/>
              <a:t>w,X</a:t>
            </a:r>
            <a:r>
              <a:rPr lang="en-GB" sz="2800" dirty="0"/>
              <a:t>) | </a:t>
            </a:r>
            <a:r>
              <a:rPr lang="en-GB" sz="2800" i="1" dirty="0"/>
              <a:t>s</a:t>
            </a:r>
            <a:r>
              <a:rPr lang="en-GB" sz="2800" i="1" baseline="-25000" dirty="0"/>
              <a:t>0</a:t>
            </a:r>
            <a:r>
              <a:rPr lang="en-GB" sz="2800" dirty="0"/>
              <a:t>        </a:t>
            </a:r>
            <a:r>
              <a:rPr lang="en-GB" sz="2800" i="1" dirty="0" smtClean="0"/>
              <a:t>s</a:t>
            </a:r>
            <a:r>
              <a:rPr lang="en-GB" sz="2800" i="1" dirty="0"/>
              <a:t>,</a:t>
            </a:r>
            <a:r>
              <a:rPr lang="en-GB" sz="2800" dirty="0"/>
              <a:t> </a:t>
            </a:r>
            <a:r>
              <a:rPr lang="en-GB" sz="2800" dirty="0">
                <a:sym typeface="Symbol"/>
              </a:rPr>
              <a:t></a:t>
            </a:r>
            <a:r>
              <a:rPr lang="en-GB" sz="2800" i="1" dirty="0"/>
              <a:t>a</a:t>
            </a:r>
            <a:r>
              <a:rPr lang="en-GB" sz="2800" dirty="0"/>
              <a:t> </a:t>
            </a:r>
            <a:r>
              <a:rPr lang="en-GB" sz="2800" dirty="0">
                <a:latin typeface="cmsy10"/>
              </a:rPr>
              <a:t>2</a:t>
            </a:r>
            <a:r>
              <a:rPr lang="en-GB" sz="2800" dirty="0">
                <a:sym typeface="Symbol"/>
              </a:rPr>
              <a:t> X</a:t>
            </a:r>
            <a:r>
              <a:rPr lang="en-GB" sz="2800" dirty="0"/>
              <a:t>:</a:t>
            </a:r>
            <a:r>
              <a:rPr lang="en-GB" sz="2800" dirty="0">
                <a:sym typeface="Symbol"/>
              </a:rPr>
              <a:t> </a:t>
            </a:r>
            <a:r>
              <a:rPr lang="en-GB" sz="2800" i="1" dirty="0" smtClean="0"/>
              <a:t>s </a:t>
            </a:r>
            <a:r>
              <a:rPr lang="en-GB" sz="2800" dirty="0" smtClean="0">
                <a:sym typeface="Symbol"/>
              </a:rPr>
              <a:t>       </a:t>
            </a:r>
            <a:r>
              <a:rPr lang="en-GB" sz="2800" dirty="0">
                <a:sym typeface="Symbol"/>
              </a:rPr>
              <a:t></a:t>
            </a:r>
          </a:p>
          <a:p>
            <a:pPr>
              <a:spcBef>
                <a:spcPct val="20000"/>
              </a:spcBef>
            </a:pPr>
            <a:endParaRPr lang="de-DE" sz="2800" b="1" dirty="0">
              <a:solidFill>
                <a:srgbClr val="00FF00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1259632" y="3488695"/>
            <a:ext cx="613947" cy="369332"/>
            <a:chOff x="3779912" y="2339588"/>
            <a:chExt cx="613947" cy="369332"/>
          </a:xfrm>
        </p:grpSpPr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3779912" y="2708920"/>
              <a:ext cx="613947" cy="0"/>
            </a:xfrm>
            <a:prstGeom prst="straightConnector1">
              <a:avLst/>
            </a:prstGeom>
            <a:noFill/>
            <a:ln w="69850" cmpd="dbl">
              <a:solidFill>
                <a:schemeClr val="tx1"/>
              </a:solidFill>
              <a:prstDash val="sysDash"/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feld 8"/>
            <p:cNvSpPr txBox="1"/>
            <p:nvPr/>
          </p:nvSpPr>
          <p:spPr>
            <a:xfrm>
              <a:off x="3911196" y="23395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>
                  <a:solidFill>
                    <a:srgbClr val="FF3300"/>
                  </a:solidFill>
                </a:rPr>
                <a:t>a</a:t>
              </a:r>
              <a:endParaRPr lang="de-DE" i="1" dirty="0">
                <a:solidFill>
                  <a:srgbClr val="FF3300"/>
                </a:solidFill>
              </a:endParaRPr>
            </a:p>
          </p:txBody>
        </p:sp>
      </p:grpSp>
      <p:sp>
        <p:nvSpPr>
          <p:cNvPr id="10" name="Textfeld 80"/>
          <p:cNvSpPr txBox="1">
            <a:spLocks noChangeArrowheads="1"/>
          </p:cNvSpPr>
          <p:nvPr/>
        </p:nvSpPr>
        <p:spPr bwMode="auto">
          <a:xfrm>
            <a:off x="1175184" y="2807416"/>
            <a:ext cx="5405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i="1" dirty="0"/>
              <a:t>m</a:t>
            </a:r>
            <a:r>
              <a:rPr lang="en-GB" sz="2000" i="1" baseline="-25000" dirty="0" smtClean="0"/>
              <a:t>0 </a:t>
            </a:r>
            <a:endParaRPr lang="en-GB" sz="2000" b="1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004048" y="1884549"/>
            <a:ext cx="613947" cy="369332"/>
            <a:chOff x="3779912" y="2339588"/>
            <a:chExt cx="613947" cy="369332"/>
          </a:xfrm>
        </p:grpSpPr>
        <p:cxnSp>
          <p:nvCxnSpPr>
            <p:cNvPr id="12" name="AutoShape 7"/>
            <p:cNvCxnSpPr>
              <a:cxnSpLocks noChangeShapeType="1"/>
            </p:cNvCxnSpPr>
            <p:nvPr/>
          </p:nvCxnSpPr>
          <p:spPr bwMode="auto">
            <a:xfrm>
              <a:off x="3779912" y="2708920"/>
              <a:ext cx="613947" cy="0"/>
            </a:xfrm>
            <a:prstGeom prst="straightConnector1">
              <a:avLst/>
            </a:prstGeom>
            <a:noFill/>
            <a:ln w="69850" cmpd="dbl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Textfeld 12"/>
            <p:cNvSpPr txBox="1"/>
            <p:nvPr/>
          </p:nvSpPr>
          <p:spPr>
            <a:xfrm>
              <a:off x="3911196" y="233958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/>
                <a:t>w</a:t>
              </a:r>
              <a:endParaRPr lang="de-DE" i="1" dirty="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7585573" y="1919957"/>
            <a:ext cx="613947" cy="576064"/>
            <a:chOff x="6291598" y="2780928"/>
            <a:chExt cx="613947" cy="576064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6291598" y="2780928"/>
              <a:ext cx="613947" cy="369332"/>
              <a:chOff x="3779912" y="2339588"/>
              <a:chExt cx="613947" cy="369332"/>
            </a:xfrm>
          </p:grpSpPr>
          <p:cxnSp>
            <p:nvCxnSpPr>
              <p:cNvPr id="17" name="AutoShape 7"/>
              <p:cNvCxnSpPr>
                <a:cxnSpLocks noChangeShapeType="1"/>
              </p:cNvCxnSpPr>
              <p:nvPr/>
            </p:nvCxnSpPr>
            <p:spPr bwMode="auto">
              <a:xfrm>
                <a:off x="3779912" y="2708920"/>
                <a:ext cx="613947" cy="0"/>
              </a:xfrm>
              <a:prstGeom prst="straightConnector1">
                <a:avLst/>
              </a:prstGeom>
              <a:noFill/>
              <a:ln w="69850" cmpd="dbl">
                <a:solidFill>
                  <a:schemeClr val="tx1"/>
                </a:solidFill>
                <a:prstDash val="solid"/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8" name="Textfeld 17"/>
              <p:cNvSpPr txBox="1"/>
              <p:nvPr/>
            </p:nvSpPr>
            <p:spPr>
              <a:xfrm>
                <a:off x="3911196" y="233958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i="1" dirty="0" smtClean="0"/>
                  <a:t>a</a:t>
                </a:r>
                <a:endParaRPr lang="de-DE" i="1" dirty="0"/>
              </a:p>
            </p:txBody>
          </p:sp>
        </p:grpSp>
        <p:cxnSp>
          <p:nvCxnSpPr>
            <p:cNvPr id="16" name="Gerade Verbindung 4"/>
            <p:cNvCxnSpPr/>
            <p:nvPr/>
          </p:nvCxnSpPr>
          <p:spPr>
            <a:xfrm flipH="1">
              <a:off x="6347975" y="2965594"/>
              <a:ext cx="131284" cy="391398"/>
            </a:xfrm>
            <a:prstGeom prst="line">
              <a:avLst/>
            </a:prstGeom>
            <a:ln w="158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453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614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78856-DDCB-4365-9B03-7D3C8C0DDC75}" type="slidenum">
              <a:rPr lang="de-DE" smtClean="0"/>
              <a:pPr eaLnBrk="1" hangingPunct="1"/>
              <a:t>2</a:t>
            </a:fld>
            <a:endParaRPr lang="de-DE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2" y="274638"/>
            <a:ext cx="7983537" cy="8509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Concurrency Semantics / Refinements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2" y="1108269"/>
            <a:ext cx="7920037" cy="4605338"/>
          </a:xfrm>
        </p:spPr>
        <p:txBody>
          <a:bodyPr/>
          <a:lstStyle/>
          <a:p>
            <a:pPr eaLnBrk="1" hangingPunct="1">
              <a:defRPr/>
            </a:pPr>
            <a:r>
              <a:rPr lang="en-GB" sz="2200" dirty="0" smtClean="0"/>
              <a:t>… numerous for Labelled Transition Systems (LTS)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sz="2200" dirty="0" smtClean="0"/>
              <a:t>… easily transferred to Petri nets labelled with</a:t>
            </a:r>
            <a:br>
              <a:rPr lang="en-GB" sz="2200" dirty="0" smtClean="0"/>
            </a:br>
            <a:r>
              <a:rPr lang="en-GB" sz="2200" dirty="0" smtClean="0"/>
              <a:t>actions </a:t>
            </a:r>
            <a:r>
              <a:rPr lang="en-GB" sz="2200" i="1" dirty="0" smtClean="0">
                <a:solidFill>
                  <a:srgbClr val="FF3300"/>
                </a:solidFill>
              </a:rPr>
              <a:t>a</a:t>
            </a:r>
            <a:r>
              <a:rPr lang="en-GB" sz="2200" dirty="0" smtClean="0"/>
              <a:t>,… or invisible </a:t>
            </a:r>
            <a:r>
              <a:rPr lang="en-GB" sz="2200" dirty="0"/>
              <a:t>internal action </a:t>
            </a:r>
            <a:r>
              <a:rPr lang="en-GB" sz="2200" b="1" dirty="0" smtClean="0">
                <a:solidFill>
                  <a:srgbClr val="000000"/>
                </a:solidFill>
                <a:latin typeface="cmmi10" pitchFamily="34" charset="0"/>
              </a:rPr>
              <a:t>¿:</a:t>
            </a:r>
          </a:p>
          <a:p>
            <a:pPr lvl="1" eaLnBrk="1" hangingPunct="1">
              <a:defRPr/>
            </a:pPr>
            <a:r>
              <a:rPr lang="en-GB" sz="2200" i="1" dirty="0" smtClean="0">
                <a:solidFill>
                  <a:srgbClr val="000000"/>
                </a:solidFill>
              </a:rPr>
              <a:t>m         </a:t>
            </a:r>
            <a:r>
              <a:rPr lang="en-GB" sz="2200" i="1" dirty="0" err="1" smtClean="0">
                <a:solidFill>
                  <a:srgbClr val="000000"/>
                </a:solidFill>
              </a:rPr>
              <a:t>m</a:t>
            </a:r>
            <a:r>
              <a:rPr lang="en-GB" sz="2200" i="1" dirty="0" smtClean="0">
                <a:solidFill>
                  <a:srgbClr val="000000"/>
                </a:solidFill>
              </a:rPr>
              <a:t>’ : </a:t>
            </a:r>
            <a:r>
              <a:rPr lang="en-GB" sz="2200" dirty="0" smtClean="0">
                <a:solidFill>
                  <a:srgbClr val="000000"/>
                </a:solidFill>
              </a:rPr>
              <a:t>some</a:t>
            </a:r>
            <a:r>
              <a:rPr lang="en-GB" sz="2200" i="1" dirty="0" smtClean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FF3300"/>
                </a:solidFill>
              </a:rPr>
              <a:t>a</a:t>
            </a:r>
            <a:r>
              <a:rPr lang="en-GB" sz="2200" dirty="0" smtClean="0">
                <a:solidFill>
                  <a:srgbClr val="000000"/>
                </a:solidFill>
              </a:rPr>
              <a:t>-labelled </a:t>
            </a:r>
            <a:r>
              <a:rPr lang="en-GB" sz="2200" i="1" dirty="0" smtClean="0">
                <a:solidFill>
                  <a:srgbClr val="000000"/>
                </a:solidFill>
              </a:rPr>
              <a:t>t</a:t>
            </a:r>
            <a:r>
              <a:rPr lang="en-GB" sz="2200" dirty="0" smtClean="0">
                <a:solidFill>
                  <a:srgbClr val="000000"/>
                </a:solidFill>
              </a:rPr>
              <a:t> fires from </a:t>
            </a:r>
            <a:r>
              <a:rPr lang="en-GB" sz="2200" i="1" dirty="0" smtClean="0">
                <a:solidFill>
                  <a:srgbClr val="000000"/>
                </a:solidFill>
              </a:rPr>
              <a:t>m </a:t>
            </a:r>
            <a:r>
              <a:rPr lang="en-GB" sz="2200" dirty="0" smtClean="0">
                <a:solidFill>
                  <a:srgbClr val="000000"/>
                </a:solidFill>
              </a:rPr>
              <a:t>to</a:t>
            </a:r>
            <a:r>
              <a:rPr lang="en-GB" sz="2200" i="1" dirty="0" smtClean="0">
                <a:solidFill>
                  <a:srgbClr val="000000"/>
                </a:solidFill>
              </a:rPr>
              <a:t> m’</a:t>
            </a:r>
            <a:endParaRPr lang="en-GB" sz="2200" i="1" dirty="0"/>
          </a:p>
          <a:p>
            <a:pPr lvl="1" eaLnBrk="1" hangingPunct="1">
              <a:defRPr/>
            </a:pPr>
            <a:r>
              <a:rPr lang="en-GB" sz="2200" i="1" dirty="0">
                <a:solidFill>
                  <a:srgbClr val="000000"/>
                </a:solidFill>
              </a:rPr>
              <a:t>m         </a:t>
            </a:r>
            <a:r>
              <a:rPr lang="en-GB" sz="2200" i="1" dirty="0" err="1">
                <a:solidFill>
                  <a:srgbClr val="000000"/>
                </a:solidFill>
              </a:rPr>
              <a:t>m</a:t>
            </a:r>
            <a:r>
              <a:rPr lang="en-GB" sz="2200" i="1" dirty="0">
                <a:solidFill>
                  <a:srgbClr val="000000"/>
                </a:solidFill>
              </a:rPr>
              <a:t>’ : </a:t>
            </a:r>
            <a:r>
              <a:rPr lang="en-GB" sz="2200" dirty="0" smtClean="0">
                <a:solidFill>
                  <a:srgbClr val="000000"/>
                </a:solidFill>
              </a:rPr>
              <a:t>sequence with additional </a:t>
            </a:r>
            <a:r>
              <a:rPr lang="en-GB" sz="2200" b="1" dirty="0" smtClean="0">
                <a:solidFill>
                  <a:srgbClr val="000000"/>
                </a:solidFill>
                <a:latin typeface="cmmi10" pitchFamily="34" charset="0"/>
              </a:rPr>
              <a:t>¿ </a:t>
            </a:r>
            <a:r>
              <a:rPr lang="en-GB" sz="2200" dirty="0" smtClean="0">
                <a:solidFill>
                  <a:srgbClr val="000000"/>
                </a:solidFill>
              </a:rPr>
              <a:t>-transitions</a:t>
            </a:r>
            <a:endParaRPr lang="en-GB" sz="2200" i="1" dirty="0"/>
          </a:p>
          <a:p>
            <a:pPr marL="0" indent="0" eaLnBrk="1" hangingPunct="1">
              <a:buNone/>
              <a:defRPr/>
            </a:pPr>
            <a:r>
              <a:rPr lang="en-GB" sz="2200" dirty="0" smtClean="0"/>
              <a:t>  visible actions: interface for </a:t>
            </a:r>
            <a:r>
              <a:rPr lang="en-GB" sz="2200" dirty="0" smtClean="0">
                <a:solidFill>
                  <a:srgbClr val="00B0F0"/>
                </a:solidFill>
              </a:rPr>
              <a:t>synchronous</a:t>
            </a:r>
            <a:r>
              <a:rPr lang="en-GB" sz="2200" dirty="0" smtClean="0"/>
              <a:t> communication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1836578" y="2620208"/>
            <a:ext cx="613947" cy="369332"/>
            <a:chOff x="3779912" y="2339588"/>
            <a:chExt cx="613947" cy="369332"/>
          </a:xfrm>
        </p:grpSpPr>
        <p:cxnSp>
          <p:nvCxnSpPr>
            <p:cNvPr id="16" name="AutoShape 7"/>
            <p:cNvCxnSpPr>
              <a:cxnSpLocks noChangeShapeType="1"/>
            </p:cNvCxnSpPr>
            <p:nvPr/>
          </p:nvCxnSpPr>
          <p:spPr bwMode="auto">
            <a:xfrm>
              <a:off x="3779912" y="2708920"/>
              <a:ext cx="613947" cy="0"/>
            </a:xfrm>
            <a:prstGeom prst="straightConnector1">
              <a:avLst/>
            </a:prstGeom>
            <a:noFill/>
            <a:ln w="69850" cmpd="dbl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feld 16"/>
            <p:cNvSpPr txBox="1"/>
            <p:nvPr/>
          </p:nvSpPr>
          <p:spPr>
            <a:xfrm>
              <a:off x="3911196" y="23395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>
                  <a:solidFill>
                    <a:srgbClr val="FF3300"/>
                  </a:solidFill>
                </a:rPr>
                <a:t>a</a:t>
              </a:r>
              <a:endParaRPr lang="de-DE" i="1" dirty="0">
                <a:solidFill>
                  <a:srgbClr val="FF3300"/>
                </a:solidFill>
              </a:endParaRPr>
            </a:p>
          </p:txBody>
        </p:sp>
      </p:grpSp>
      <p:cxnSp>
        <p:nvCxnSpPr>
          <p:cNvPr id="19" name="AutoShape 8"/>
          <p:cNvCxnSpPr>
            <a:cxnSpLocks noChangeShapeType="1"/>
          </p:cNvCxnSpPr>
          <p:nvPr/>
        </p:nvCxnSpPr>
        <p:spPr bwMode="auto">
          <a:xfrm flipH="1" flipV="1">
            <a:off x="3397118" y="5346510"/>
            <a:ext cx="379361" cy="22414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3776479" y="4539077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4" name="AutoShape 8"/>
          <p:cNvCxnSpPr>
            <a:cxnSpLocks noChangeShapeType="1"/>
            <a:stCxn id="53" idx="3"/>
            <a:endCxn id="23" idx="2"/>
          </p:cNvCxnSpPr>
          <p:nvPr/>
        </p:nvCxnSpPr>
        <p:spPr bwMode="auto">
          <a:xfrm>
            <a:off x="3359485" y="4430277"/>
            <a:ext cx="416994" cy="24010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AutoShape 8"/>
          <p:cNvCxnSpPr>
            <a:cxnSpLocks noChangeShapeType="1"/>
          </p:cNvCxnSpPr>
          <p:nvPr/>
        </p:nvCxnSpPr>
        <p:spPr bwMode="auto">
          <a:xfrm flipH="1">
            <a:off x="1127134" y="5010086"/>
            <a:ext cx="430046" cy="1861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8"/>
          <p:cNvCxnSpPr>
            <a:cxnSpLocks noChangeShapeType="1"/>
          </p:cNvCxnSpPr>
          <p:nvPr/>
        </p:nvCxnSpPr>
        <p:spPr bwMode="auto">
          <a:xfrm>
            <a:off x="1256286" y="4446728"/>
            <a:ext cx="300894" cy="15898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7013472" y="473076"/>
            <a:ext cx="1276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are</a:t>
            </a:r>
            <a:endParaRPr lang="en-GB" sz="24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809575" y="2218569"/>
            <a:ext cx="600918" cy="369332"/>
            <a:chOff x="7514480" y="2379620"/>
            <a:chExt cx="600918" cy="369332"/>
          </a:xfrm>
        </p:grpSpPr>
        <p:cxnSp>
          <p:nvCxnSpPr>
            <p:cNvPr id="6" name="AutoShape 7"/>
            <p:cNvCxnSpPr>
              <a:cxnSpLocks noChangeShapeType="1"/>
            </p:cNvCxnSpPr>
            <p:nvPr/>
          </p:nvCxnSpPr>
          <p:spPr bwMode="auto">
            <a:xfrm>
              <a:off x="7514480" y="2742850"/>
              <a:ext cx="60091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Textfeld 29"/>
            <p:cNvSpPr txBox="1"/>
            <p:nvPr/>
          </p:nvSpPr>
          <p:spPr>
            <a:xfrm>
              <a:off x="7624167" y="237962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>
                  <a:solidFill>
                    <a:srgbClr val="FF3300"/>
                  </a:solidFill>
                </a:rPr>
                <a:t>a</a:t>
              </a:r>
              <a:endParaRPr lang="de-DE" i="1" dirty="0">
                <a:solidFill>
                  <a:srgbClr val="FF3300"/>
                </a:solidFill>
              </a:endParaRPr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1544453" y="4595977"/>
            <a:ext cx="445829" cy="414109"/>
            <a:chOff x="1974298" y="4416487"/>
            <a:chExt cx="445829" cy="414109"/>
          </a:xfrm>
        </p:grpSpPr>
        <p:sp>
          <p:nvSpPr>
            <p:cNvPr id="9" name="Textfeld 8"/>
            <p:cNvSpPr txBox="1"/>
            <p:nvPr/>
          </p:nvSpPr>
          <p:spPr>
            <a:xfrm>
              <a:off x="2042586" y="4416487"/>
              <a:ext cx="292593" cy="358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40" name="AutoShape 8"/>
          <p:cNvCxnSpPr>
            <a:cxnSpLocks noChangeShapeType="1"/>
            <a:stCxn id="49" idx="3"/>
            <a:endCxn id="23" idx="3"/>
          </p:cNvCxnSpPr>
          <p:nvPr/>
        </p:nvCxnSpPr>
        <p:spPr bwMode="auto">
          <a:xfrm flipV="1">
            <a:off x="3393908" y="4763223"/>
            <a:ext cx="420283" cy="37810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8"/>
          <p:cNvCxnSpPr>
            <a:cxnSpLocks noChangeShapeType="1"/>
          </p:cNvCxnSpPr>
          <p:nvPr/>
        </p:nvCxnSpPr>
        <p:spPr bwMode="auto">
          <a:xfrm flipH="1">
            <a:off x="3359485" y="4105634"/>
            <a:ext cx="495062" cy="19334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7" name="Gruppieren 46"/>
          <p:cNvGrpSpPr/>
          <p:nvPr/>
        </p:nvGrpSpPr>
        <p:grpSpPr>
          <a:xfrm>
            <a:off x="2948079" y="4932400"/>
            <a:ext cx="445829" cy="414109"/>
            <a:chOff x="1974298" y="4416487"/>
            <a:chExt cx="445829" cy="414109"/>
          </a:xfrm>
        </p:grpSpPr>
        <p:sp>
          <p:nvSpPr>
            <p:cNvPr id="48" name="Textfeld 47"/>
            <p:cNvSpPr txBox="1"/>
            <p:nvPr/>
          </p:nvSpPr>
          <p:spPr>
            <a:xfrm>
              <a:off x="2042586" y="4416487"/>
              <a:ext cx="292593" cy="358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49" name="Rechteck 48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2913656" y="4221352"/>
            <a:ext cx="445829" cy="414109"/>
            <a:chOff x="1974298" y="4416487"/>
            <a:chExt cx="445829" cy="414109"/>
          </a:xfrm>
        </p:grpSpPr>
        <p:sp>
          <p:nvSpPr>
            <p:cNvPr id="52" name="Textfeld 51"/>
            <p:cNvSpPr txBox="1"/>
            <p:nvPr/>
          </p:nvSpPr>
          <p:spPr>
            <a:xfrm>
              <a:off x="2042586" y="4416487"/>
              <a:ext cx="292593" cy="358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53" name="Rechteck 52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2" name="Oval 6"/>
          <p:cNvSpPr>
            <a:spLocks noChangeArrowheads="1"/>
          </p:cNvSpPr>
          <p:nvPr/>
        </p:nvSpPr>
        <p:spPr bwMode="auto">
          <a:xfrm>
            <a:off x="899591" y="4083537"/>
            <a:ext cx="1243959" cy="168519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Oval 6"/>
          <p:cNvSpPr>
            <a:spLocks noChangeArrowheads="1"/>
          </p:cNvSpPr>
          <p:nvPr/>
        </p:nvSpPr>
        <p:spPr bwMode="auto">
          <a:xfrm>
            <a:off x="2680192" y="3742038"/>
            <a:ext cx="1692511" cy="2243089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4" name="Textfeld 80"/>
          <p:cNvSpPr txBox="1">
            <a:spLocks noChangeArrowheads="1"/>
          </p:cNvSpPr>
          <p:nvPr/>
        </p:nvSpPr>
        <p:spPr bwMode="auto">
          <a:xfrm>
            <a:off x="2247617" y="4663527"/>
            <a:ext cx="3193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000" i="1" dirty="0" smtClean="0"/>
              <a:t>||</a:t>
            </a:r>
            <a:endParaRPr lang="en-GB" sz="2000" b="1" dirty="0"/>
          </a:p>
        </p:txBody>
      </p:sp>
      <p:sp>
        <p:nvSpPr>
          <p:cNvPr id="75" name="Textfeld 80"/>
          <p:cNvSpPr txBox="1">
            <a:spLocks noChangeArrowheads="1"/>
          </p:cNvSpPr>
          <p:nvPr/>
        </p:nvSpPr>
        <p:spPr bwMode="auto">
          <a:xfrm>
            <a:off x="4568700" y="4570846"/>
            <a:ext cx="4122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400" i="1" dirty="0" smtClean="0"/>
              <a:t>=</a:t>
            </a:r>
            <a:r>
              <a:rPr lang="en-GB" sz="2000" i="1" baseline="-25000" dirty="0" smtClean="0"/>
              <a:t> </a:t>
            </a:r>
            <a:endParaRPr lang="en-GB" sz="2000" b="1" dirty="0"/>
          </a:p>
        </p:txBody>
      </p:sp>
      <p:cxnSp>
        <p:nvCxnSpPr>
          <p:cNvPr id="76" name="AutoShape 8"/>
          <p:cNvCxnSpPr>
            <a:cxnSpLocks noChangeShapeType="1"/>
          </p:cNvCxnSpPr>
          <p:nvPr/>
        </p:nvCxnSpPr>
        <p:spPr bwMode="auto">
          <a:xfrm flipH="1" flipV="1">
            <a:off x="7013472" y="5245197"/>
            <a:ext cx="1013604" cy="26355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Oval 6"/>
          <p:cNvSpPr>
            <a:spLocks noChangeArrowheads="1"/>
          </p:cNvSpPr>
          <p:nvPr/>
        </p:nvSpPr>
        <p:spPr bwMode="auto">
          <a:xfrm>
            <a:off x="8027075" y="4477174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8" name="AutoShape 8"/>
          <p:cNvCxnSpPr>
            <a:cxnSpLocks noChangeShapeType="1"/>
            <a:stCxn id="91" idx="3"/>
            <a:endCxn id="77" idx="2"/>
          </p:cNvCxnSpPr>
          <p:nvPr/>
        </p:nvCxnSpPr>
        <p:spPr bwMode="auto">
          <a:xfrm>
            <a:off x="6948208" y="4358003"/>
            <a:ext cx="1078867" cy="25047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AutoShape 8"/>
          <p:cNvCxnSpPr>
            <a:cxnSpLocks noChangeShapeType="1"/>
          </p:cNvCxnSpPr>
          <p:nvPr/>
        </p:nvCxnSpPr>
        <p:spPr bwMode="auto">
          <a:xfrm flipH="1">
            <a:off x="5377730" y="4550328"/>
            <a:ext cx="1148980" cy="58399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AutoShape 8"/>
          <p:cNvCxnSpPr>
            <a:cxnSpLocks noChangeShapeType="1"/>
          </p:cNvCxnSpPr>
          <p:nvPr/>
        </p:nvCxnSpPr>
        <p:spPr bwMode="auto">
          <a:xfrm flipV="1">
            <a:off x="5506882" y="4149078"/>
            <a:ext cx="1010990" cy="23574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6320105" y="5822849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00" i="1" dirty="0">
              <a:solidFill>
                <a:srgbClr val="FF0000"/>
              </a:solidFill>
            </a:endParaRPr>
          </a:p>
        </p:txBody>
      </p:sp>
      <p:cxnSp>
        <p:nvCxnSpPr>
          <p:cNvPr id="84" name="AutoShape 8"/>
          <p:cNvCxnSpPr>
            <a:cxnSpLocks noChangeShapeType="1"/>
            <a:stCxn id="88" idx="3"/>
            <a:endCxn id="77" idx="3"/>
          </p:cNvCxnSpPr>
          <p:nvPr/>
        </p:nvCxnSpPr>
        <p:spPr bwMode="auto">
          <a:xfrm flipV="1">
            <a:off x="6989199" y="4701320"/>
            <a:ext cx="1075588" cy="39451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AutoShape 8"/>
          <p:cNvCxnSpPr>
            <a:cxnSpLocks noChangeShapeType="1"/>
          </p:cNvCxnSpPr>
          <p:nvPr/>
        </p:nvCxnSpPr>
        <p:spPr bwMode="auto">
          <a:xfrm flipH="1">
            <a:off x="6975781" y="4043731"/>
            <a:ext cx="1129362" cy="19155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6543370" y="4886913"/>
            <a:ext cx="445829" cy="414109"/>
            <a:chOff x="1974298" y="4416487"/>
            <a:chExt cx="445829" cy="414109"/>
          </a:xfrm>
        </p:grpSpPr>
        <p:sp>
          <p:nvSpPr>
            <p:cNvPr id="87" name="Textfeld 86"/>
            <p:cNvSpPr txBox="1"/>
            <p:nvPr/>
          </p:nvSpPr>
          <p:spPr>
            <a:xfrm>
              <a:off x="2042586" y="4416487"/>
              <a:ext cx="292593" cy="358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88" name="Rechteck 87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9" name="Gruppieren 88"/>
          <p:cNvGrpSpPr/>
          <p:nvPr/>
        </p:nvGrpSpPr>
        <p:grpSpPr>
          <a:xfrm>
            <a:off x="6502379" y="4149078"/>
            <a:ext cx="445829" cy="414109"/>
            <a:chOff x="1974298" y="4416487"/>
            <a:chExt cx="445829" cy="414109"/>
          </a:xfrm>
        </p:grpSpPr>
        <p:sp>
          <p:nvSpPr>
            <p:cNvPr id="90" name="Textfeld 89"/>
            <p:cNvSpPr txBox="1"/>
            <p:nvPr/>
          </p:nvSpPr>
          <p:spPr>
            <a:xfrm>
              <a:off x="2042586" y="4416487"/>
              <a:ext cx="292593" cy="358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91" name="Rechteck 90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2" name="Oval 6"/>
          <p:cNvSpPr>
            <a:spLocks noChangeArrowheads="1"/>
          </p:cNvSpPr>
          <p:nvPr/>
        </p:nvSpPr>
        <p:spPr bwMode="auto">
          <a:xfrm>
            <a:off x="5098868" y="4020985"/>
            <a:ext cx="1235696" cy="168519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3" name="Oval 6"/>
          <p:cNvSpPr>
            <a:spLocks noChangeArrowheads="1"/>
          </p:cNvSpPr>
          <p:nvPr/>
        </p:nvSpPr>
        <p:spPr bwMode="auto">
          <a:xfrm>
            <a:off x="7060729" y="3680135"/>
            <a:ext cx="1562570" cy="2243089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8" name="AutoShape 8"/>
          <p:cNvCxnSpPr>
            <a:cxnSpLocks noChangeShapeType="1"/>
          </p:cNvCxnSpPr>
          <p:nvPr/>
        </p:nvCxnSpPr>
        <p:spPr bwMode="auto">
          <a:xfrm>
            <a:off x="5529204" y="4430276"/>
            <a:ext cx="1023996" cy="46208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AutoShape 8"/>
          <p:cNvCxnSpPr>
            <a:cxnSpLocks noChangeShapeType="1"/>
          </p:cNvCxnSpPr>
          <p:nvPr/>
        </p:nvCxnSpPr>
        <p:spPr bwMode="auto">
          <a:xfrm flipH="1" flipV="1">
            <a:off x="5436096" y="5218456"/>
            <a:ext cx="1112062" cy="8137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8996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2" grpId="0" animBg="1"/>
      <p:bldP spid="73" grpId="0" animBg="1"/>
      <p:bldP spid="74" grpId="0"/>
      <p:bldP spid="75" grpId="0"/>
      <p:bldP spid="77" grpId="0" animBg="1"/>
      <p:bldP spid="92" grpId="0" animBg="1"/>
      <p:bldP spid="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1229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86CF55-9B0F-49E6-91AD-B3DEF0C4E721}" type="slidenum">
              <a:rPr lang="de-DE" smtClean="0">
                <a:solidFill>
                  <a:srgbClr val="000000"/>
                </a:solidFill>
              </a:rPr>
              <a:pPr eaLnBrk="1" hangingPunct="1"/>
              <a:t>3</a:t>
            </a:fld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08938" cy="8509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Compositional Stepwise Refinement</a:t>
            </a:r>
          </a:p>
        </p:txBody>
      </p:sp>
      <p:sp>
        <p:nvSpPr>
          <p:cNvPr id="65" name="Textfeld 64"/>
          <p:cNvSpPr txBox="1">
            <a:spLocks noChangeArrowheads="1"/>
          </p:cNvSpPr>
          <p:nvPr/>
        </p:nvSpPr>
        <p:spPr bwMode="auto">
          <a:xfrm>
            <a:off x="683568" y="1391180"/>
            <a:ext cx="813690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If N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 smtClean="0">
                <a:solidFill>
                  <a:srgbClr val="000000"/>
                </a:solidFill>
              </a:rPr>
              <a:t> refines N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>
                <a:solidFill>
                  <a:srgbClr val="000000"/>
                </a:solidFill>
              </a:rPr>
              <a:t>, </a:t>
            </a:r>
            <a:r>
              <a:rPr lang="en-GB" sz="2200" dirty="0">
                <a:solidFill>
                  <a:srgbClr val="000000"/>
                </a:solidFill>
              </a:rPr>
              <a:t>then N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 || N refines </a:t>
            </a:r>
            <a:r>
              <a:rPr lang="en-GB" sz="2200" dirty="0" smtClean="0">
                <a:solidFill>
                  <a:srgbClr val="000000"/>
                </a:solidFill>
              </a:rPr>
              <a:t>N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>
                <a:solidFill>
                  <a:srgbClr val="000000"/>
                </a:solidFill>
              </a:rPr>
              <a:t> || N  (</a:t>
            </a:r>
            <a:r>
              <a:rPr lang="en-GB" sz="2200" dirty="0" err="1" smtClean="0">
                <a:solidFill>
                  <a:srgbClr val="00B0F0"/>
                </a:solidFill>
              </a:rPr>
              <a:t>precongruence</a:t>
            </a:r>
            <a:r>
              <a:rPr lang="en-GB" sz="2200" dirty="0" smtClean="0">
                <a:solidFill>
                  <a:srgbClr val="000000"/>
                </a:solidFill>
              </a:rPr>
              <a:t>)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Compositionality results can be inherited from LTS, e.g.</a:t>
            </a:r>
            <a:br>
              <a:rPr lang="en-GB" sz="2200" dirty="0" smtClean="0">
                <a:solidFill>
                  <a:srgbClr val="000000"/>
                </a:solidFill>
              </a:rPr>
            </a:br>
            <a:r>
              <a:rPr lang="en-GB" sz="2200" dirty="0" smtClean="0">
                <a:solidFill>
                  <a:srgbClr val="000000"/>
                </a:solidFill>
              </a:rPr>
              <a:t>weak </a:t>
            </a:r>
            <a:r>
              <a:rPr lang="en-GB" sz="2200" dirty="0" err="1" smtClean="0">
                <a:solidFill>
                  <a:srgbClr val="000000"/>
                </a:solidFill>
              </a:rPr>
              <a:t>bisimilarity</a:t>
            </a:r>
            <a:r>
              <a:rPr lang="en-GB" sz="2200" dirty="0" smtClean="0">
                <a:solidFill>
                  <a:srgbClr val="000000"/>
                </a:solidFill>
              </a:rPr>
              <a:t> as refinement:</a:t>
            </a:r>
            <a:endParaRPr lang="en-GB" sz="2200" dirty="0">
              <a:solidFill>
                <a:srgbClr val="FF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A </a:t>
            </a:r>
            <a:r>
              <a:rPr lang="en-GB" sz="2200" dirty="0" smtClean="0">
                <a:solidFill>
                  <a:srgbClr val="00B0F0"/>
                </a:solidFill>
              </a:rPr>
              <a:t>weak </a:t>
            </a:r>
            <a:r>
              <a:rPr lang="en-GB" sz="2200" dirty="0" err="1" smtClean="0">
                <a:solidFill>
                  <a:srgbClr val="00B0F0"/>
                </a:solidFill>
              </a:rPr>
              <a:t>bisimulation</a:t>
            </a:r>
            <a:r>
              <a:rPr lang="en-GB" sz="2200" dirty="0" smtClean="0">
                <a:solidFill>
                  <a:srgbClr val="00B0F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is a relation </a:t>
            </a:r>
            <a:r>
              <a:rPr lang="en-GB" sz="2200" i="1" dirty="0" smtClean="0"/>
              <a:t>R</a:t>
            </a:r>
            <a:r>
              <a:rPr lang="en-GB" sz="2200" dirty="0" smtClean="0"/>
              <a:t> that relates markings of </a:t>
            </a:r>
            <a:r>
              <a:rPr lang="en-GB" sz="2200" dirty="0">
                <a:solidFill>
                  <a:srgbClr val="000000"/>
                </a:solidFill>
              </a:rPr>
              <a:t>N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and N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>
                <a:solidFill>
                  <a:srgbClr val="000000"/>
                </a:solidFill>
              </a:rPr>
              <a:t> with (m</a:t>
            </a:r>
            <a:r>
              <a:rPr lang="en-GB" sz="2200" baseline="-25000" dirty="0" smtClean="0">
                <a:solidFill>
                  <a:srgbClr val="000000"/>
                </a:solidFill>
              </a:rPr>
              <a:t>01</a:t>
            </a:r>
            <a:r>
              <a:rPr lang="en-GB" sz="2200" dirty="0" smtClean="0">
                <a:solidFill>
                  <a:srgbClr val="000000"/>
                </a:solidFill>
              </a:rPr>
              <a:t>, m</a:t>
            </a:r>
            <a:r>
              <a:rPr lang="en-GB" sz="2200" baseline="-25000" dirty="0" smtClean="0">
                <a:solidFill>
                  <a:srgbClr val="000000"/>
                </a:solidFill>
              </a:rPr>
              <a:t>02</a:t>
            </a:r>
            <a:r>
              <a:rPr lang="en-GB" sz="2200" dirty="0" smtClean="0"/>
              <a:t>) </a:t>
            </a:r>
            <a:r>
              <a:rPr lang="en-GB" sz="2200" dirty="0">
                <a:latin typeface="cmsy10"/>
              </a:rPr>
              <a:t>2 </a:t>
            </a:r>
            <a:r>
              <a:rPr lang="en-GB" sz="2200" i="1" dirty="0" smtClean="0"/>
              <a:t>R </a:t>
            </a:r>
            <a:r>
              <a:rPr lang="en-GB" sz="2200" dirty="0" smtClean="0"/>
              <a:t>and </a:t>
            </a:r>
            <a:r>
              <a:rPr lang="en-GB" sz="2200" i="1" dirty="0">
                <a:sym typeface="Symbol" panose="05050102010706020507" pitchFamily="18" charset="2"/>
              </a:rPr>
              <a:t> </a:t>
            </a:r>
            <a:r>
              <a:rPr lang="en-GB" sz="2200" dirty="0" smtClean="0">
                <a:solidFill>
                  <a:srgbClr val="000000"/>
                </a:solidFill>
              </a:rPr>
              <a:t>(m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,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/>
              <a:t>) </a:t>
            </a:r>
            <a:r>
              <a:rPr lang="en-GB" sz="2200" dirty="0">
                <a:latin typeface="cmsy10"/>
              </a:rPr>
              <a:t>2 </a:t>
            </a:r>
            <a:r>
              <a:rPr lang="en-GB" sz="2200" i="1" dirty="0" smtClean="0"/>
              <a:t>R: </a:t>
            </a:r>
          </a:p>
          <a:p>
            <a:pPr marL="0" indent="0" eaLnBrk="1" hangingPunct="1">
              <a:spcAft>
                <a:spcPts val="1200"/>
              </a:spcAft>
            </a:pPr>
            <a:r>
              <a:rPr lang="de-DE" sz="2200" dirty="0" smtClean="0"/>
              <a:t>   i)  </a:t>
            </a: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en-GB" sz="2200" dirty="0">
                <a:solidFill>
                  <a:srgbClr val="000000"/>
                </a:solidFill>
              </a:rPr>
              <a:t>m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de-DE" sz="2200" dirty="0" smtClean="0"/>
              <a:t> 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de-DE" sz="2200" dirty="0" smtClean="0"/>
              <a:t>‘ 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ym typeface="Symbol" panose="05050102010706020507" pitchFamily="18" charset="2"/>
              </a:rPr>
              <a:t></a:t>
            </a:r>
            <a:r>
              <a:rPr lang="de-DE" sz="2200" dirty="0" smtClean="0"/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de-DE" sz="2200" dirty="0" smtClean="0"/>
              <a:t> 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de-DE" sz="2200" dirty="0" smtClean="0"/>
              <a:t>‘ 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en-GB" sz="2200" dirty="0">
                <a:solidFill>
                  <a:srgbClr val="000000"/>
                </a:solidFill>
              </a:rPr>
              <a:t>(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 smtClean="0">
                <a:solidFill>
                  <a:srgbClr val="000000"/>
                </a:solidFill>
              </a:rPr>
              <a:t>’, 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/>
              <a:t>’) </a:t>
            </a:r>
            <a:r>
              <a:rPr lang="en-GB" sz="2200" dirty="0" smtClean="0">
                <a:latin typeface="cmsy10"/>
              </a:rPr>
              <a:t>2</a:t>
            </a:r>
            <a:r>
              <a:rPr lang="en-GB" sz="2200" dirty="0" smtClean="0"/>
              <a:t> </a:t>
            </a:r>
            <a:r>
              <a:rPr lang="en-GB" sz="2200" i="1" dirty="0" smtClean="0"/>
              <a:t>R</a:t>
            </a:r>
          </a:p>
          <a:p>
            <a:pPr marL="0" indent="0" eaLnBrk="1" hangingPunct="1">
              <a:spcAft>
                <a:spcPts val="1200"/>
              </a:spcAft>
            </a:pPr>
            <a:r>
              <a:rPr lang="en-GB" sz="2200" i="1" dirty="0" smtClean="0"/>
              <a:t>  </a:t>
            </a:r>
            <a:r>
              <a:rPr lang="de-DE" sz="2200" dirty="0" smtClean="0"/>
              <a:t>ii)  </a:t>
            </a: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de-DE" sz="2200" dirty="0" smtClean="0"/>
              <a:t> 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de-DE" sz="2200" dirty="0" smtClean="0"/>
              <a:t>‘  </a:t>
            </a:r>
            <a:r>
              <a:rPr lang="de-DE" sz="2200" dirty="0" err="1"/>
              <a:t>then</a:t>
            </a:r>
            <a:r>
              <a:rPr lang="de-DE" sz="2200" dirty="0"/>
              <a:t> </a:t>
            </a:r>
            <a:r>
              <a:rPr lang="de-DE" sz="2200" dirty="0">
                <a:sym typeface="Symbol" panose="05050102010706020507" pitchFamily="18" charset="2"/>
              </a:rPr>
              <a:t></a:t>
            </a:r>
            <a:r>
              <a:rPr lang="de-DE" sz="2200" dirty="0"/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de-DE" sz="2200" dirty="0" smtClean="0"/>
              <a:t> 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de-DE" sz="2200" dirty="0" smtClean="0"/>
              <a:t>‘ 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en-GB" sz="2200" dirty="0">
                <a:solidFill>
                  <a:srgbClr val="000000"/>
                </a:solidFill>
              </a:rPr>
              <a:t>(m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’, m</a:t>
            </a:r>
            <a:r>
              <a:rPr lang="en-GB" sz="2200" baseline="-25000" dirty="0">
                <a:solidFill>
                  <a:srgbClr val="000000"/>
                </a:solidFill>
              </a:rPr>
              <a:t>2</a:t>
            </a:r>
            <a:r>
              <a:rPr lang="en-GB" sz="2200" dirty="0"/>
              <a:t>’) </a:t>
            </a:r>
            <a:r>
              <a:rPr lang="en-GB" sz="2200" dirty="0">
                <a:latin typeface="cmsy10"/>
              </a:rPr>
              <a:t>2</a:t>
            </a:r>
            <a:r>
              <a:rPr lang="en-GB" sz="2200" dirty="0"/>
              <a:t> </a:t>
            </a:r>
            <a:r>
              <a:rPr lang="en-GB" sz="2200" i="1" dirty="0" smtClean="0"/>
              <a:t>R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p</a:t>
            </a:r>
            <a:r>
              <a:rPr lang="en-GB" sz="2200" dirty="0" smtClean="0"/>
              <a:t>retty strict equivalence: same actions, same choices</a:t>
            </a:r>
          </a:p>
          <a:p>
            <a:pPr marL="457200" lvl="1" indent="0" eaLnBrk="1" hangingPunct="1">
              <a:spcBef>
                <a:spcPts val="600"/>
              </a:spcBef>
              <a:spcAft>
                <a:spcPts val="1200"/>
              </a:spcAft>
            </a:pPr>
            <a:r>
              <a:rPr lang="en-GB" sz="2200" dirty="0" smtClean="0"/>
              <a:t>          boring as a refinement;  better:</a:t>
            </a:r>
          </a:p>
          <a:p>
            <a:pPr lvl="1" eaLnBrk="1" hangingPunct="1">
              <a:buFont typeface="Arial" charset="0"/>
              <a:buChar char="–"/>
            </a:pPr>
            <a:endParaRPr lang="en-GB" sz="2400" dirty="0"/>
          </a:p>
        </p:txBody>
      </p:sp>
      <p:grpSp>
        <p:nvGrpSpPr>
          <p:cNvPr id="52" name="Gruppieren 51"/>
          <p:cNvGrpSpPr/>
          <p:nvPr/>
        </p:nvGrpSpPr>
        <p:grpSpPr>
          <a:xfrm>
            <a:off x="1870305" y="3453324"/>
            <a:ext cx="672926" cy="400110"/>
            <a:chOff x="1889121" y="4674072"/>
            <a:chExt cx="672926" cy="400110"/>
          </a:xfrm>
        </p:grpSpPr>
        <p:cxnSp>
          <p:nvCxnSpPr>
            <p:cNvPr id="53" name="AutoShape 7"/>
            <p:cNvCxnSpPr>
              <a:cxnSpLocks noChangeShapeType="1"/>
            </p:cNvCxnSpPr>
            <p:nvPr/>
          </p:nvCxnSpPr>
          <p:spPr bwMode="auto">
            <a:xfrm>
              <a:off x="1889121" y="5059644"/>
              <a:ext cx="67292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2033068" y="4674072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4355976" y="3484102"/>
            <a:ext cx="613947" cy="369332"/>
            <a:chOff x="3779912" y="2339588"/>
            <a:chExt cx="613947" cy="369332"/>
          </a:xfrm>
        </p:grpSpPr>
        <p:cxnSp>
          <p:nvCxnSpPr>
            <p:cNvPr id="19" name="AutoShape 7"/>
            <p:cNvCxnSpPr>
              <a:cxnSpLocks noChangeShapeType="1"/>
            </p:cNvCxnSpPr>
            <p:nvPr/>
          </p:nvCxnSpPr>
          <p:spPr bwMode="auto">
            <a:xfrm>
              <a:off x="3779912" y="2708920"/>
              <a:ext cx="613947" cy="0"/>
            </a:xfrm>
            <a:prstGeom prst="straightConnector1">
              <a:avLst/>
            </a:prstGeom>
            <a:noFill/>
            <a:ln w="69850" cmpd="dbl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feld 21"/>
            <p:cNvSpPr txBox="1"/>
            <p:nvPr/>
          </p:nvSpPr>
          <p:spPr>
            <a:xfrm>
              <a:off x="3911196" y="23395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>
                  <a:solidFill>
                    <a:srgbClr val="FF3300"/>
                  </a:solidFill>
                </a:rPr>
                <a:t>a</a:t>
              </a:r>
              <a:endParaRPr lang="de-DE" i="1" dirty="0">
                <a:solidFill>
                  <a:srgbClr val="FF3300"/>
                </a:solidFill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1870305" y="3956946"/>
            <a:ext cx="672926" cy="400110"/>
            <a:chOff x="1889121" y="4674072"/>
            <a:chExt cx="672926" cy="400110"/>
          </a:xfrm>
        </p:grpSpPr>
        <p:cxnSp>
          <p:nvCxnSpPr>
            <p:cNvPr id="24" name="AutoShape 7"/>
            <p:cNvCxnSpPr>
              <a:cxnSpLocks noChangeShapeType="1"/>
            </p:cNvCxnSpPr>
            <p:nvPr/>
          </p:nvCxnSpPr>
          <p:spPr bwMode="auto">
            <a:xfrm>
              <a:off x="1889121" y="5059644"/>
              <a:ext cx="67292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2033068" y="4674072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4355976" y="3987724"/>
            <a:ext cx="613947" cy="369332"/>
            <a:chOff x="3779912" y="2339588"/>
            <a:chExt cx="613947" cy="369332"/>
          </a:xfrm>
        </p:grpSpPr>
        <p:cxnSp>
          <p:nvCxnSpPr>
            <p:cNvPr id="27" name="AutoShape 7"/>
            <p:cNvCxnSpPr>
              <a:cxnSpLocks noChangeShapeType="1"/>
            </p:cNvCxnSpPr>
            <p:nvPr/>
          </p:nvCxnSpPr>
          <p:spPr bwMode="auto">
            <a:xfrm>
              <a:off x="3779912" y="2708920"/>
              <a:ext cx="613947" cy="0"/>
            </a:xfrm>
            <a:prstGeom prst="straightConnector1">
              <a:avLst/>
            </a:prstGeom>
            <a:noFill/>
            <a:ln w="69850" cmpd="dbl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Textfeld 27"/>
            <p:cNvSpPr txBox="1"/>
            <p:nvPr/>
          </p:nvSpPr>
          <p:spPr>
            <a:xfrm>
              <a:off x="3911196" y="23395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>
                  <a:solidFill>
                    <a:srgbClr val="FF3300"/>
                  </a:solidFill>
                </a:rPr>
                <a:t>a</a:t>
              </a:r>
              <a:endParaRPr lang="de-DE" i="1" dirty="0">
                <a:solidFill>
                  <a:srgbClr val="FF33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733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1229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86CF55-9B0F-49E6-91AD-B3DEF0C4E721}" type="slidenum">
              <a:rPr lang="de-DE" smtClean="0">
                <a:solidFill>
                  <a:srgbClr val="000000"/>
                </a:solidFill>
              </a:rPr>
              <a:pPr eaLnBrk="1" hangingPunct="1"/>
              <a:t>4</a:t>
            </a:fld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08938" cy="8509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Modal Transition Systems (MTS) -&gt; MPN</a:t>
            </a:r>
          </a:p>
        </p:txBody>
      </p:sp>
      <p:sp>
        <p:nvSpPr>
          <p:cNvPr id="65" name="Textfeld 64"/>
          <p:cNvSpPr txBox="1">
            <a:spLocks noChangeArrowheads="1"/>
          </p:cNvSpPr>
          <p:nvPr/>
        </p:nvSpPr>
        <p:spPr bwMode="auto">
          <a:xfrm>
            <a:off x="602485" y="1212883"/>
            <a:ext cx="8136904" cy="5524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Aft>
                <a:spcPts val="1200"/>
              </a:spcAft>
            </a:pPr>
            <a:r>
              <a:rPr lang="en-GB" sz="2400" dirty="0" smtClean="0">
                <a:solidFill>
                  <a:srgbClr val="000000"/>
                </a:solidFill>
              </a:rPr>
              <a:t>              </a:t>
            </a:r>
            <a:r>
              <a:rPr lang="en-GB" sz="2200" dirty="0">
                <a:solidFill>
                  <a:srgbClr val="000000"/>
                </a:solidFill>
              </a:rPr>
              <a:t>may-transition </a:t>
            </a:r>
            <a:r>
              <a:rPr lang="en-GB" sz="2200" dirty="0" smtClean="0">
                <a:solidFill>
                  <a:srgbClr val="000000"/>
                </a:solidFill>
              </a:rPr>
              <a:t>                 must-transition   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de-DE" sz="2200" dirty="0" smtClean="0"/>
              <a:t>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de-DE" sz="2200" dirty="0" smtClean="0"/>
              <a:t>‘,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de-DE" sz="2200" dirty="0" smtClean="0"/>
              <a:t>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de-DE" sz="2200" dirty="0" smtClean="0"/>
              <a:t>‘</a:t>
            </a:r>
            <a:r>
              <a:rPr lang="en-GB" sz="2200" dirty="0" smtClean="0">
                <a:solidFill>
                  <a:srgbClr val="000000"/>
                </a:solidFill>
              </a:rPr>
              <a:t>                                                        </a:t>
            </a:r>
            <a:br>
              <a:rPr lang="en-GB" sz="2200" dirty="0" smtClean="0">
                <a:solidFill>
                  <a:srgbClr val="000000"/>
                </a:solidFill>
              </a:rPr>
            </a:br>
            <a:r>
              <a:rPr lang="en-GB" sz="2200" dirty="0">
                <a:solidFill>
                  <a:srgbClr val="000000"/>
                </a:solidFill>
              </a:rPr>
              <a:t>m</a:t>
            </a:r>
            <a:r>
              <a:rPr lang="de-DE" sz="2200" dirty="0"/>
              <a:t>       </a:t>
            </a:r>
            <a:r>
              <a:rPr lang="de-DE" sz="2200" dirty="0" smtClean="0"/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de-DE" sz="2200" dirty="0" smtClean="0"/>
              <a:t>‘</a:t>
            </a:r>
          </a:p>
          <a:p>
            <a:pPr eaLnBrk="1" hangingPunct="1">
              <a:spcBef>
                <a:spcPts val="18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GB" sz="2200" dirty="0" smtClean="0">
                <a:solidFill>
                  <a:srgbClr val="00B0F0"/>
                </a:solidFill>
              </a:rPr>
              <a:t>MPN-relation</a:t>
            </a:r>
            <a:r>
              <a:rPr lang="en-GB" sz="2200" dirty="0" smtClean="0">
                <a:solidFill>
                  <a:srgbClr val="000000"/>
                </a:solidFill>
              </a:rPr>
              <a:t> </a:t>
            </a:r>
            <a:r>
              <a:rPr lang="en-GB" sz="2200" i="1" dirty="0" smtClean="0"/>
              <a:t>R:</a:t>
            </a:r>
            <a:r>
              <a:rPr lang="en-GB" sz="2200" dirty="0" smtClean="0"/>
              <a:t> relates markings of </a:t>
            </a:r>
            <a:r>
              <a:rPr lang="en-GB" sz="2200" dirty="0">
                <a:solidFill>
                  <a:srgbClr val="000000"/>
                </a:solidFill>
              </a:rPr>
              <a:t>N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and N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>
                <a:solidFill>
                  <a:srgbClr val="000000"/>
                </a:solidFill>
              </a:rPr>
              <a:t> with </a:t>
            </a:r>
            <a:br>
              <a:rPr lang="en-GB" sz="2200" dirty="0" smtClean="0">
                <a:solidFill>
                  <a:srgbClr val="000000"/>
                </a:solidFill>
              </a:rPr>
            </a:br>
            <a:r>
              <a:rPr lang="en-GB" sz="2200" dirty="0" smtClean="0">
                <a:solidFill>
                  <a:srgbClr val="000000"/>
                </a:solidFill>
              </a:rPr>
              <a:t>(m</a:t>
            </a:r>
            <a:r>
              <a:rPr lang="en-GB" sz="2200" baseline="-25000" dirty="0" smtClean="0">
                <a:solidFill>
                  <a:srgbClr val="000000"/>
                </a:solidFill>
              </a:rPr>
              <a:t>01</a:t>
            </a:r>
            <a:r>
              <a:rPr lang="en-GB" sz="2200" dirty="0" smtClean="0">
                <a:solidFill>
                  <a:srgbClr val="000000"/>
                </a:solidFill>
              </a:rPr>
              <a:t>, m</a:t>
            </a:r>
            <a:r>
              <a:rPr lang="en-GB" sz="2200" baseline="-25000" dirty="0" smtClean="0">
                <a:solidFill>
                  <a:srgbClr val="000000"/>
                </a:solidFill>
              </a:rPr>
              <a:t>02</a:t>
            </a:r>
            <a:r>
              <a:rPr lang="en-GB" sz="2200" dirty="0" smtClean="0"/>
              <a:t>) </a:t>
            </a:r>
            <a:r>
              <a:rPr lang="en-GB" sz="2200" dirty="0">
                <a:latin typeface="cmsy10"/>
              </a:rPr>
              <a:t>2 </a:t>
            </a:r>
            <a:r>
              <a:rPr lang="en-GB" sz="2200" i="1" dirty="0" smtClean="0"/>
              <a:t>R </a:t>
            </a:r>
            <a:r>
              <a:rPr lang="en-GB" sz="2200" dirty="0" smtClean="0"/>
              <a:t>and </a:t>
            </a:r>
            <a:r>
              <a:rPr lang="en-GB" sz="2200" i="1" dirty="0">
                <a:sym typeface="Symbol" panose="05050102010706020507" pitchFamily="18" charset="2"/>
              </a:rPr>
              <a:t> </a:t>
            </a:r>
            <a:r>
              <a:rPr lang="en-GB" sz="2200" dirty="0" smtClean="0">
                <a:solidFill>
                  <a:srgbClr val="000000"/>
                </a:solidFill>
              </a:rPr>
              <a:t>(m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,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/>
              <a:t>) </a:t>
            </a:r>
            <a:r>
              <a:rPr lang="en-GB" sz="2200" dirty="0">
                <a:latin typeface="cmsy10"/>
              </a:rPr>
              <a:t>2 </a:t>
            </a:r>
            <a:r>
              <a:rPr lang="en-GB" sz="2200" i="1" dirty="0" smtClean="0"/>
              <a:t>R: </a:t>
            </a:r>
          </a:p>
          <a:p>
            <a:pPr marL="0" indent="0" eaLnBrk="1" hangingPunct="1">
              <a:spcAft>
                <a:spcPts val="1200"/>
              </a:spcAft>
            </a:pPr>
            <a:r>
              <a:rPr lang="de-DE" sz="2200" dirty="0" smtClean="0"/>
              <a:t>   i)  </a:t>
            </a: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en-GB" sz="2200" dirty="0">
                <a:solidFill>
                  <a:srgbClr val="000000"/>
                </a:solidFill>
              </a:rPr>
              <a:t>m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de-DE" sz="2200" dirty="0" smtClean="0"/>
              <a:t> 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de-DE" sz="2200" dirty="0" smtClean="0"/>
              <a:t>‘  </a:t>
            </a:r>
            <a:r>
              <a:rPr lang="de-DE" sz="2200" dirty="0" err="1" smtClean="0"/>
              <a:t>then</a:t>
            </a:r>
            <a:r>
              <a:rPr lang="de-DE" sz="2200" dirty="0" smtClean="0"/>
              <a:t> </a:t>
            </a:r>
            <a:r>
              <a:rPr lang="de-DE" sz="2200" dirty="0" smtClean="0">
                <a:sym typeface="Symbol" panose="05050102010706020507" pitchFamily="18" charset="2"/>
              </a:rPr>
              <a:t></a:t>
            </a:r>
            <a:r>
              <a:rPr lang="de-DE" sz="2200" dirty="0" smtClean="0"/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de-DE" sz="2200" dirty="0" smtClean="0"/>
              <a:t> 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de-DE" sz="2200" dirty="0" smtClean="0"/>
              <a:t>‘ 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en-GB" sz="2200" dirty="0">
                <a:solidFill>
                  <a:srgbClr val="000000"/>
                </a:solidFill>
              </a:rPr>
              <a:t>(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 smtClean="0">
                <a:solidFill>
                  <a:srgbClr val="000000"/>
                </a:solidFill>
              </a:rPr>
              <a:t>’, 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/>
              <a:t>’) </a:t>
            </a:r>
            <a:r>
              <a:rPr lang="en-GB" sz="2200" dirty="0" smtClean="0">
                <a:latin typeface="cmsy10"/>
              </a:rPr>
              <a:t>2</a:t>
            </a:r>
            <a:r>
              <a:rPr lang="en-GB" sz="2200" dirty="0" smtClean="0"/>
              <a:t> </a:t>
            </a:r>
            <a:r>
              <a:rPr lang="en-GB" sz="2200" i="1" dirty="0" smtClean="0"/>
              <a:t>R</a:t>
            </a:r>
          </a:p>
          <a:p>
            <a:pPr marL="0" indent="0" eaLnBrk="1" hangingPunct="1">
              <a:spcAft>
                <a:spcPts val="1200"/>
              </a:spcAft>
            </a:pPr>
            <a:r>
              <a:rPr lang="en-GB" sz="2200" i="1" dirty="0" smtClean="0"/>
              <a:t>  </a:t>
            </a:r>
            <a:r>
              <a:rPr lang="de-DE" sz="2200" dirty="0" smtClean="0"/>
              <a:t>ii)  </a:t>
            </a:r>
            <a:r>
              <a:rPr lang="de-DE" sz="2200" dirty="0" err="1" smtClean="0"/>
              <a:t>if</a:t>
            </a:r>
            <a:r>
              <a:rPr lang="de-DE" sz="2200" dirty="0" smtClean="0"/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de-DE" sz="2200" dirty="0" smtClean="0"/>
              <a:t> 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de-DE" sz="2200" dirty="0" smtClean="0"/>
              <a:t>‘  </a:t>
            </a:r>
            <a:r>
              <a:rPr lang="de-DE" sz="2200" dirty="0" err="1"/>
              <a:t>then</a:t>
            </a:r>
            <a:r>
              <a:rPr lang="de-DE" sz="2200" dirty="0"/>
              <a:t> </a:t>
            </a:r>
            <a:r>
              <a:rPr lang="de-DE" sz="2200" dirty="0">
                <a:sym typeface="Symbol" panose="05050102010706020507" pitchFamily="18" charset="2"/>
              </a:rPr>
              <a:t></a:t>
            </a:r>
            <a:r>
              <a:rPr lang="de-DE" sz="2200" dirty="0"/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de-DE" sz="2200" dirty="0" smtClean="0"/>
              <a:t>         </a:t>
            </a:r>
            <a:r>
              <a:rPr lang="en-GB" sz="2200" dirty="0" smtClean="0">
                <a:solidFill>
                  <a:srgbClr val="000000"/>
                </a:solidFill>
              </a:rPr>
              <a:t>m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de-DE" sz="2200" dirty="0" smtClean="0"/>
              <a:t>‘ 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en-GB" sz="2200" dirty="0">
                <a:solidFill>
                  <a:srgbClr val="000000"/>
                </a:solidFill>
              </a:rPr>
              <a:t>(m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’, m</a:t>
            </a:r>
            <a:r>
              <a:rPr lang="en-GB" sz="2200" baseline="-25000" dirty="0">
                <a:solidFill>
                  <a:srgbClr val="000000"/>
                </a:solidFill>
              </a:rPr>
              <a:t>2</a:t>
            </a:r>
            <a:r>
              <a:rPr lang="en-GB" sz="2200" dirty="0"/>
              <a:t>’) </a:t>
            </a:r>
            <a:r>
              <a:rPr lang="en-GB" sz="2200" dirty="0">
                <a:latin typeface="cmsy10"/>
              </a:rPr>
              <a:t>2</a:t>
            </a:r>
            <a:r>
              <a:rPr lang="en-GB" sz="2200" dirty="0"/>
              <a:t> </a:t>
            </a:r>
            <a:r>
              <a:rPr lang="en-GB" sz="2200" i="1" dirty="0"/>
              <a:t>R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N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B0F0"/>
                </a:solidFill>
              </a:rPr>
              <a:t>modally refines </a:t>
            </a:r>
            <a:r>
              <a:rPr lang="en-GB" sz="2200" dirty="0" smtClean="0">
                <a:solidFill>
                  <a:srgbClr val="000000"/>
                </a:solidFill>
              </a:rPr>
              <a:t>N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>
                <a:solidFill>
                  <a:srgbClr val="000000"/>
                </a:solidFill>
              </a:rPr>
              <a:t>,    N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 smtClean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latin typeface="cmsy10"/>
              </a:rPr>
              <a:t>v</a:t>
            </a:r>
            <a:r>
              <a:rPr lang="en-GB" sz="2200" baseline="-25000" dirty="0" smtClean="0">
                <a:solidFill>
                  <a:srgbClr val="000000"/>
                </a:solidFill>
              </a:rPr>
              <a:t> MPN</a:t>
            </a:r>
            <a:r>
              <a:rPr lang="en-GB" sz="2200" dirty="0" smtClean="0">
                <a:solidFill>
                  <a:srgbClr val="000000"/>
                </a:solidFill>
              </a:rPr>
              <a:t> N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endParaRPr lang="en-GB" sz="22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Compositionality </a:t>
            </a:r>
            <a:r>
              <a:rPr lang="en-GB" sz="2200" dirty="0">
                <a:solidFill>
                  <a:srgbClr val="000000"/>
                </a:solidFill>
              </a:rPr>
              <a:t>results can be inherited from </a:t>
            </a:r>
            <a:r>
              <a:rPr lang="en-GB" sz="2200" dirty="0" smtClean="0">
                <a:solidFill>
                  <a:srgbClr val="000000"/>
                </a:solidFill>
              </a:rPr>
              <a:t>MTS.</a:t>
            </a:r>
            <a:endParaRPr lang="en-GB" sz="2200" dirty="0">
              <a:solidFill>
                <a:srgbClr val="FF0000"/>
              </a:solidFill>
            </a:endParaRP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lvl="1" eaLnBrk="1" hangingPunct="1">
              <a:buFont typeface="Arial" charset="0"/>
              <a:buChar char="–"/>
            </a:pPr>
            <a:endParaRPr lang="en-GB" sz="2400" dirty="0"/>
          </a:p>
        </p:txBody>
      </p:sp>
      <p:grpSp>
        <p:nvGrpSpPr>
          <p:cNvPr id="52" name="Gruppieren 51"/>
          <p:cNvGrpSpPr/>
          <p:nvPr/>
        </p:nvGrpSpPr>
        <p:grpSpPr>
          <a:xfrm>
            <a:off x="1823361" y="3564100"/>
            <a:ext cx="591044" cy="400110"/>
            <a:chOff x="1889121" y="4674072"/>
            <a:chExt cx="672926" cy="400110"/>
          </a:xfrm>
        </p:grpSpPr>
        <p:cxnSp>
          <p:nvCxnSpPr>
            <p:cNvPr id="53" name="AutoShape 7"/>
            <p:cNvCxnSpPr>
              <a:cxnSpLocks noChangeShapeType="1"/>
            </p:cNvCxnSpPr>
            <p:nvPr/>
          </p:nvCxnSpPr>
          <p:spPr bwMode="auto">
            <a:xfrm>
              <a:off x="1889121" y="5059644"/>
              <a:ext cx="67292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2033067" y="4674072"/>
              <a:ext cx="37268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4243786" y="3564100"/>
            <a:ext cx="613947" cy="369332"/>
            <a:chOff x="3779912" y="2339588"/>
            <a:chExt cx="613947" cy="369332"/>
          </a:xfrm>
        </p:grpSpPr>
        <p:cxnSp>
          <p:nvCxnSpPr>
            <p:cNvPr id="19" name="AutoShape 7"/>
            <p:cNvCxnSpPr>
              <a:cxnSpLocks noChangeShapeType="1"/>
            </p:cNvCxnSpPr>
            <p:nvPr/>
          </p:nvCxnSpPr>
          <p:spPr bwMode="auto">
            <a:xfrm>
              <a:off x="3779912" y="2708920"/>
              <a:ext cx="613947" cy="0"/>
            </a:xfrm>
            <a:prstGeom prst="straightConnector1">
              <a:avLst/>
            </a:prstGeom>
            <a:noFill/>
            <a:ln w="69850" cmpd="dbl">
              <a:solidFill>
                <a:schemeClr val="tx1"/>
              </a:solidFill>
              <a:prstDash val="sysDash"/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feld 21"/>
            <p:cNvSpPr txBox="1"/>
            <p:nvPr/>
          </p:nvSpPr>
          <p:spPr>
            <a:xfrm>
              <a:off x="3911196" y="23395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>
                  <a:solidFill>
                    <a:srgbClr val="FF3300"/>
                  </a:solidFill>
                </a:rPr>
                <a:t>a</a:t>
              </a:r>
              <a:endParaRPr lang="de-DE" i="1" dirty="0">
                <a:solidFill>
                  <a:srgbClr val="FF3300"/>
                </a:solidFill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1817506" y="4025157"/>
            <a:ext cx="591044" cy="400110"/>
            <a:chOff x="1889121" y="4674072"/>
            <a:chExt cx="672926" cy="400110"/>
          </a:xfrm>
        </p:grpSpPr>
        <p:cxnSp>
          <p:nvCxnSpPr>
            <p:cNvPr id="24" name="AutoShape 7"/>
            <p:cNvCxnSpPr>
              <a:cxnSpLocks noChangeShapeType="1"/>
            </p:cNvCxnSpPr>
            <p:nvPr/>
          </p:nvCxnSpPr>
          <p:spPr bwMode="auto">
            <a:xfrm>
              <a:off x="1889121" y="5059644"/>
              <a:ext cx="67292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2033067" y="4674072"/>
              <a:ext cx="37268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2000" i="1" dirty="0" smtClean="0">
                  <a:solidFill>
                    <a:srgbClr val="FF0000"/>
                  </a:solidFill>
                </a:rPr>
                <a:t>b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4243786" y="4067722"/>
            <a:ext cx="613947" cy="369332"/>
            <a:chOff x="3779912" y="2339588"/>
            <a:chExt cx="613947" cy="369332"/>
          </a:xfrm>
        </p:grpSpPr>
        <p:sp>
          <p:nvSpPr>
            <p:cNvPr id="28" name="Textfeld 27"/>
            <p:cNvSpPr txBox="1"/>
            <p:nvPr/>
          </p:nvSpPr>
          <p:spPr>
            <a:xfrm>
              <a:off x="3911196" y="23395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>
                  <a:solidFill>
                    <a:srgbClr val="FF3300"/>
                  </a:solidFill>
                </a:rPr>
                <a:t>b</a:t>
              </a:r>
              <a:endParaRPr lang="de-DE" i="1" dirty="0">
                <a:solidFill>
                  <a:srgbClr val="FF3300"/>
                </a:solidFill>
              </a:endParaRPr>
            </a:p>
          </p:txBody>
        </p:sp>
        <p:cxnSp>
          <p:nvCxnSpPr>
            <p:cNvPr id="27" name="AutoShape 7"/>
            <p:cNvCxnSpPr>
              <a:cxnSpLocks noChangeShapeType="1"/>
            </p:cNvCxnSpPr>
            <p:nvPr/>
          </p:nvCxnSpPr>
          <p:spPr bwMode="auto">
            <a:xfrm>
              <a:off x="3779912" y="2708920"/>
              <a:ext cx="613947" cy="0"/>
            </a:xfrm>
            <a:prstGeom prst="straightConnector1">
              <a:avLst/>
            </a:prstGeom>
            <a:noFill/>
            <a:ln w="69850" cmpd="dbl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9" name="Gruppieren 28"/>
          <p:cNvGrpSpPr/>
          <p:nvPr/>
        </p:nvGrpSpPr>
        <p:grpSpPr>
          <a:xfrm>
            <a:off x="1032046" y="1212883"/>
            <a:ext cx="445829" cy="414109"/>
            <a:chOff x="1974298" y="4416487"/>
            <a:chExt cx="445829" cy="414109"/>
          </a:xfrm>
        </p:grpSpPr>
        <p:sp>
          <p:nvSpPr>
            <p:cNvPr id="30" name="Textfeld 29"/>
            <p:cNvSpPr txBox="1"/>
            <p:nvPr/>
          </p:nvSpPr>
          <p:spPr>
            <a:xfrm>
              <a:off x="2042586" y="4416487"/>
              <a:ext cx="292593" cy="358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31" name="Rechteck 30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4402641" y="1214752"/>
            <a:ext cx="445829" cy="414109"/>
            <a:chOff x="1974298" y="4416487"/>
            <a:chExt cx="445829" cy="414109"/>
          </a:xfrm>
        </p:grpSpPr>
        <p:sp>
          <p:nvSpPr>
            <p:cNvPr id="33" name="Textfeld 32"/>
            <p:cNvSpPr txBox="1"/>
            <p:nvPr/>
          </p:nvSpPr>
          <p:spPr>
            <a:xfrm>
              <a:off x="2042586" y="4416487"/>
              <a:ext cx="327334" cy="400110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b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uppieren 34"/>
          <p:cNvGrpSpPr/>
          <p:nvPr/>
        </p:nvGrpSpPr>
        <p:grpSpPr>
          <a:xfrm>
            <a:off x="1318966" y="1712332"/>
            <a:ext cx="498540" cy="400110"/>
            <a:chOff x="1939159" y="4674072"/>
            <a:chExt cx="708244" cy="400110"/>
          </a:xfrm>
        </p:grpSpPr>
        <p:cxnSp>
          <p:nvCxnSpPr>
            <p:cNvPr id="36" name="AutoShape 7"/>
            <p:cNvCxnSpPr>
              <a:cxnSpLocks noChangeShapeType="1"/>
            </p:cNvCxnSpPr>
            <p:nvPr/>
          </p:nvCxnSpPr>
          <p:spPr bwMode="auto">
            <a:xfrm>
              <a:off x="1974477" y="5059644"/>
              <a:ext cx="67292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1939159" y="4674072"/>
              <a:ext cx="46502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8" name="Gruppieren 37"/>
          <p:cNvGrpSpPr/>
          <p:nvPr/>
        </p:nvGrpSpPr>
        <p:grpSpPr>
          <a:xfrm>
            <a:off x="1319585" y="2097904"/>
            <a:ext cx="557073" cy="369332"/>
            <a:chOff x="3779912" y="2339588"/>
            <a:chExt cx="613947" cy="369332"/>
          </a:xfrm>
        </p:grpSpPr>
        <p:cxnSp>
          <p:nvCxnSpPr>
            <p:cNvPr id="39" name="AutoShape 7"/>
            <p:cNvCxnSpPr>
              <a:cxnSpLocks noChangeShapeType="1"/>
            </p:cNvCxnSpPr>
            <p:nvPr/>
          </p:nvCxnSpPr>
          <p:spPr bwMode="auto">
            <a:xfrm>
              <a:off x="3779912" y="2708920"/>
              <a:ext cx="613947" cy="0"/>
            </a:xfrm>
            <a:prstGeom prst="straightConnector1">
              <a:avLst/>
            </a:prstGeom>
            <a:noFill/>
            <a:ln w="69850" cmpd="dbl">
              <a:solidFill>
                <a:schemeClr val="tx1"/>
              </a:solidFill>
              <a:prstDash val="sysDash"/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Textfeld 39"/>
            <p:cNvSpPr txBox="1"/>
            <p:nvPr/>
          </p:nvSpPr>
          <p:spPr>
            <a:xfrm>
              <a:off x="3911196" y="233958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smtClean="0">
                  <a:solidFill>
                    <a:srgbClr val="FF3300"/>
                  </a:solidFill>
                </a:rPr>
                <a:t>a</a:t>
              </a:r>
              <a:endParaRPr lang="de-DE" i="1" dirty="0">
                <a:solidFill>
                  <a:srgbClr val="FF3300"/>
                </a:solidFill>
              </a:endParaRPr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2679420" y="1712332"/>
            <a:ext cx="452718" cy="400110"/>
            <a:chOff x="1889121" y="4663065"/>
            <a:chExt cx="672926" cy="400110"/>
          </a:xfrm>
        </p:grpSpPr>
        <p:cxnSp>
          <p:nvCxnSpPr>
            <p:cNvPr id="42" name="AutoShape 7"/>
            <p:cNvCxnSpPr>
              <a:cxnSpLocks noChangeShapeType="1"/>
            </p:cNvCxnSpPr>
            <p:nvPr/>
          </p:nvCxnSpPr>
          <p:spPr bwMode="auto">
            <a:xfrm>
              <a:off x="1889121" y="5059644"/>
              <a:ext cx="67292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Text Box 16"/>
            <p:cNvSpPr txBox="1">
              <a:spLocks noChangeArrowheads="1"/>
            </p:cNvSpPr>
            <p:nvPr/>
          </p:nvSpPr>
          <p:spPr bwMode="auto">
            <a:xfrm>
              <a:off x="1925769" y="4663065"/>
              <a:ext cx="48655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DE" sz="2000" i="1" dirty="0" smtClean="0">
                  <a:solidFill>
                    <a:srgbClr val="FF0000"/>
                  </a:solidFill>
                </a:rPr>
                <a:t>b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3" name="Gerader Verbinder 2"/>
          <p:cNvCxnSpPr/>
          <p:nvPr/>
        </p:nvCxnSpPr>
        <p:spPr>
          <a:xfrm>
            <a:off x="3707904" y="1958534"/>
            <a:ext cx="0" cy="648072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ieren 44"/>
          <p:cNvGrpSpPr/>
          <p:nvPr/>
        </p:nvGrpSpPr>
        <p:grpSpPr>
          <a:xfrm>
            <a:off x="4048422" y="1766854"/>
            <a:ext cx="306138" cy="391721"/>
            <a:chOff x="1961629" y="4329987"/>
            <a:chExt cx="458498" cy="500609"/>
          </a:xfrm>
        </p:grpSpPr>
        <p:sp>
          <p:nvSpPr>
            <p:cNvPr id="46" name="Textfeld 45"/>
            <p:cNvSpPr txBox="1"/>
            <p:nvPr/>
          </p:nvSpPr>
          <p:spPr>
            <a:xfrm>
              <a:off x="1961629" y="4329987"/>
              <a:ext cx="292593" cy="3582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47" name="Rechteck 46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4662478" y="1763150"/>
            <a:ext cx="306138" cy="391721"/>
            <a:chOff x="1961629" y="4329987"/>
            <a:chExt cx="458498" cy="500609"/>
          </a:xfrm>
        </p:grpSpPr>
        <p:sp>
          <p:nvSpPr>
            <p:cNvPr id="55" name="Textfeld 54"/>
            <p:cNvSpPr txBox="1"/>
            <p:nvPr/>
          </p:nvSpPr>
          <p:spPr>
            <a:xfrm>
              <a:off x="1961629" y="4329987"/>
              <a:ext cx="292593" cy="3582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56" name="Rechteck 55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Textfeld 3"/>
          <p:cNvSpPr txBox="1"/>
          <p:nvPr/>
        </p:nvSpPr>
        <p:spPr>
          <a:xfrm>
            <a:off x="4379550" y="179263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||</a:t>
            </a:r>
            <a:endParaRPr lang="en-GB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391799" y="2225483"/>
            <a:ext cx="306138" cy="391721"/>
            <a:chOff x="1961629" y="4329987"/>
            <a:chExt cx="458498" cy="500609"/>
          </a:xfrm>
        </p:grpSpPr>
        <p:sp>
          <p:nvSpPr>
            <p:cNvPr id="58" name="Textfeld 57"/>
            <p:cNvSpPr txBox="1"/>
            <p:nvPr/>
          </p:nvSpPr>
          <p:spPr>
            <a:xfrm>
              <a:off x="1961629" y="4329987"/>
              <a:ext cx="292593" cy="3582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59" name="Rechteck 58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" name="Gruppieren 62"/>
          <p:cNvGrpSpPr/>
          <p:nvPr/>
        </p:nvGrpSpPr>
        <p:grpSpPr>
          <a:xfrm>
            <a:off x="5687697" y="1770247"/>
            <a:ext cx="327334" cy="400110"/>
            <a:chOff x="1961629" y="4329987"/>
            <a:chExt cx="490243" cy="511330"/>
          </a:xfrm>
        </p:grpSpPr>
        <p:sp>
          <p:nvSpPr>
            <p:cNvPr id="64" name="Textfeld 63"/>
            <p:cNvSpPr txBox="1"/>
            <p:nvPr/>
          </p:nvSpPr>
          <p:spPr>
            <a:xfrm>
              <a:off x="1961629" y="4329987"/>
              <a:ext cx="490243" cy="511330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66" name="Rechteck 65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6301753" y="1766543"/>
            <a:ext cx="327334" cy="400110"/>
            <a:chOff x="1961629" y="4329987"/>
            <a:chExt cx="490243" cy="511330"/>
          </a:xfrm>
        </p:grpSpPr>
        <p:sp>
          <p:nvSpPr>
            <p:cNvPr id="68" name="Textfeld 67"/>
            <p:cNvSpPr txBox="1"/>
            <p:nvPr/>
          </p:nvSpPr>
          <p:spPr>
            <a:xfrm>
              <a:off x="1961629" y="4329987"/>
              <a:ext cx="490243" cy="511330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b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69" name="Rechteck 68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0" name="Textfeld 69"/>
          <p:cNvSpPr txBox="1"/>
          <p:nvPr/>
        </p:nvSpPr>
        <p:spPr>
          <a:xfrm>
            <a:off x="6018825" y="179603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||</a:t>
            </a:r>
            <a:endParaRPr lang="en-GB" dirty="0"/>
          </a:p>
        </p:txBody>
      </p:sp>
      <p:grpSp>
        <p:nvGrpSpPr>
          <p:cNvPr id="71" name="Gruppieren 70"/>
          <p:cNvGrpSpPr/>
          <p:nvPr/>
        </p:nvGrpSpPr>
        <p:grpSpPr>
          <a:xfrm>
            <a:off x="6031074" y="2228876"/>
            <a:ext cx="327334" cy="400110"/>
            <a:chOff x="1961629" y="4329987"/>
            <a:chExt cx="490243" cy="511330"/>
          </a:xfrm>
        </p:grpSpPr>
        <p:sp>
          <p:nvSpPr>
            <p:cNvPr id="72" name="Textfeld 71"/>
            <p:cNvSpPr txBox="1"/>
            <p:nvPr/>
          </p:nvSpPr>
          <p:spPr>
            <a:xfrm>
              <a:off x="1961629" y="4329987"/>
              <a:ext cx="490243" cy="511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b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73" name="Rechteck 72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7205772" y="1768789"/>
            <a:ext cx="306138" cy="391721"/>
            <a:chOff x="1961629" y="4329987"/>
            <a:chExt cx="458498" cy="500609"/>
          </a:xfrm>
        </p:grpSpPr>
        <p:sp>
          <p:nvSpPr>
            <p:cNvPr id="78" name="Textfeld 77"/>
            <p:cNvSpPr txBox="1"/>
            <p:nvPr/>
          </p:nvSpPr>
          <p:spPr>
            <a:xfrm>
              <a:off x="1961629" y="4329987"/>
              <a:ext cx="292593" cy="3582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79" name="Rechteck 78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7819828" y="1765085"/>
            <a:ext cx="306138" cy="391721"/>
            <a:chOff x="1961629" y="4329987"/>
            <a:chExt cx="458498" cy="500609"/>
          </a:xfrm>
        </p:grpSpPr>
        <p:sp>
          <p:nvSpPr>
            <p:cNvPr id="81" name="Textfeld 80"/>
            <p:cNvSpPr txBox="1"/>
            <p:nvPr/>
          </p:nvSpPr>
          <p:spPr>
            <a:xfrm>
              <a:off x="1961629" y="4329987"/>
              <a:ext cx="292593" cy="3582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82" name="Rechteck 81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3" name="Textfeld 82"/>
          <p:cNvSpPr txBox="1"/>
          <p:nvPr/>
        </p:nvSpPr>
        <p:spPr>
          <a:xfrm>
            <a:off x="7536900" y="179457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||</a:t>
            </a:r>
            <a:endParaRPr lang="en-GB" dirty="0"/>
          </a:p>
        </p:txBody>
      </p:sp>
      <p:grpSp>
        <p:nvGrpSpPr>
          <p:cNvPr id="84" name="Gruppieren 83"/>
          <p:cNvGrpSpPr/>
          <p:nvPr/>
        </p:nvGrpSpPr>
        <p:grpSpPr>
          <a:xfrm>
            <a:off x="7549149" y="2227418"/>
            <a:ext cx="306138" cy="391721"/>
            <a:chOff x="1961629" y="4329987"/>
            <a:chExt cx="458498" cy="500609"/>
          </a:xfrm>
        </p:grpSpPr>
        <p:sp>
          <p:nvSpPr>
            <p:cNvPr id="85" name="Textfeld 84"/>
            <p:cNvSpPr txBox="1"/>
            <p:nvPr/>
          </p:nvSpPr>
          <p:spPr>
            <a:xfrm>
              <a:off x="1961629" y="4329987"/>
              <a:ext cx="292593" cy="3582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86" name="Rechteck 85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7931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0" grpId="0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614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78856-DDCB-4365-9B03-7D3C8C0DDC75}" type="slidenum">
              <a:rPr lang="de-DE" smtClean="0"/>
              <a:pPr eaLnBrk="1" hangingPunct="1"/>
              <a:t>5</a:t>
            </a:fld>
            <a:endParaRPr lang="de-DE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Asynchronous Communication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7181" y="1155145"/>
            <a:ext cx="7920037" cy="4434095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m</a:t>
            </a:r>
            <a:r>
              <a:rPr lang="en-GB" sz="2400" dirty="0" smtClean="0"/>
              <a:t>odelled with a Petri Net place as channel</a:t>
            </a:r>
          </a:p>
          <a:p>
            <a:pPr>
              <a:spcBef>
                <a:spcPts val="1200"/>
              </a:spcBef>
            </a:pPr>
            <a:r>
              <a:rPr lang="en-GB" sz="2400" dirty="0"/>
              <a:t>S</a:t>
            </a:r>
            <a:r>
              <a:rPr lang="en-GB" sz="2400" dirty="0" smtClean="0"/>
              <a:t>o far: same story in</a:t>
            </a:r>
          </a:p>
          <a:p>
            <a:pPr lvl="1">
              <a:spcBef>
                <a:spcPts val="1200"/>
              </a:spcBef>
            </a:pPr>
            <a:r>
              <a:rPr lang="en-GB" sz="2200" dirty="0" err="1" smtClean="0"/>
              <a:t>Elhog-Benzina</a:t>
            </a:r>
            <a:r>
              <a:rPr lang="en-GB" sz="2200" dirty="0"/>
              <a:t>, D., Haddad, S., </a:t>
            </a:r>
            <a:r>
              <a:rPr lang="en-GB" sz="2200" dirty="0" err="1"/>
              <a:t>Hennicker</a:t>
            </a:r>
            <a:r>
              <a:rPr lang="en-GB" sz="2200" dirty="0"/>
              <a:t>, </a:t>
            </a:r>
            <a:r>
              <a:rPr lang="en-GB" sz="2200" dirty="0" smtClean="0"/>
              <a:t>R</a:t>
            </a:r>
            <a:r>
              <a:rPr lang="en-GB" sz="2200" dirty="0"/>
              <a:t>.</a:t>
            </a:r>
            <a:r>
              <a:rPr lang="en-GB" sz="2200" dirty="0" smtClean="0"/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/>
              <a:t>	</a:t>
            </a:r>
            <a:r>
              <a:rPr lang="en-GB" sz="2400" dirty="0" smtClean="0"/>
              <a:t>Refinement </a:t>
            </a:r>
            <a:r>
              <a:rPr lang="en-GB" sz="2400" dirty="0"/>
              <a:t>and asynchronous </a:t>
            </a:r>
            <a:r>
              <a:rPr lang="en-GB" sz="2400" dirty="0" smtClean="0"/>
              <a:t>composition of</a:t>
            </a:r>
            <a:br>
              <a:rPr lang="en-GB" sz="2400" dirty="0" smtClean="0"/>
            </a:br>
            <a:r>
              <a:rPr lang="en-GB" sz="2400" dirty="0" smtClean="0"/>
              <a:t>	modal </a:t>
            </a:r>
            <a:r>
              <a:rPr lang="en-GB" sz="2400" dirty="0"/>
              <a:t>Petri </a:t>
            </a:r>
            <a:r>
              <a:rPr lang="en-GB" sz="2400" dirty="0" smtClean="0"/>
              <a:t>nets   (2012)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Haddad</a:t>
            </a:r>
            <a:r>
              <a:rPr lang="en-US" sz="2200" dirty="0"/>
              <a:t>, S., </a:t>
            </a:r>
            <a:r>
              <a:rPr lang="en-US" sz="2200" dirty="0" err="1"/>
              <a:t>Hennicker</a:t>
            </a:r>
            <a:r>
              <a:rPr lang="en-US" sz="2200" dirty="0"/>
              <a:t>, R., </a:t>
            </a:r>
            <a:r>
              <a:rPr lang="en-US" sz="2200" dirty="0" err="1"/>
              <a:t>Møller</a:t>
            </a:r>
            <a:r>
              <a:rPr lang="en-US" sz="2200" dirty="0"/>
              <a:t>, M.H.: </a:t>
            </a:r>
            <a:endParaRPr lang="en-US" sz="22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Specification </a:t>
            </a:r>
            <a:r>
              <a:rPr lang="en-US" sz="2400" dirty="0"/>
              <a:t>of asynchronous component 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systems </a:t>
            </a:r>
            <a:r>
              <a:rPr lang="en-GB" sz="2400" dirty="0" smtClean="0"/>
              <a:t>with </a:t>
            </a:r>
            <a:r>
              <a:rPr lang="en-GB" sz="2400" dirty="0"/>
              <a:t>modal I/O-Petri </a:t>
            </a:r>
            <a:r>
              <a:rPr lang="en-GB" sz="2400" dirty="0" smtClean="0"/>
              <a:t>nets   (2014)</a:t>
            </a:r>
            <a:endParaRPr lang="en-GB" sz="2400" i="1" dirty="0"/>
          </a:p>
          <a:p>
            <a:pPr>
              <a:spcBef>
                <a:spcPts val="1800"/>
              </a:spcBef>
            </a:pPr>
            <a:r>
              <a:rPr lang="en-GB" sz="2400" dirty="0" smtClean="0"/>
              <a:t>here: different net representation &amp; refinement</a:t>
            </a:r>
            <a:endParaRPr lang="en-GB" sz="2400" dirty="0"/>
          </a:p>
          <a:p>
            <a:pPr eaLnBrk="1" hangingPunct="1">
              <a:defRPr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80283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614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78856-DDCB-4365-9B03-7D3C8C0DDC75}" type="slidenum">
              <a:rPr lang="de-DE" smtClean="0"/>
              <a:pPr eaLnBrk="1" hangingPunct="1"/>
              <a:t>6</a:t>
            </a:fld>
            <a:endParaRPr lang="de-DE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Modal Open Nets (MON)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5224" y="1350060"/>
            <a:ext cx="7920037" cy="4605338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Unlabelled (</a:t>
            </a:r>
            <a:r>
              <a:rPr lang="en-GB" sz="2200" b="1" dirty="0">
                <a:solidFill>
                  <a:srgbClr val="000000"/>
                </a:solidFill>
                <a:latin typeface="cmmi10" pitchFamily="34" charset="0"/>
              </a:rPr>
              <a:t>¿ </a:t>
            </a:r>
            <a:r>
              <a:rPr lang="en-GB" sz="2200" dirty="0" smtClean="0">
                <a:solidFill>
                  <a:srgbClr val="000000"/>
                </a:solidFill>
              </a:rPr>
              <a:t>-labelled) modal nets with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input / output places as interface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tudied in a common framework with MPN: </a:t>
            </a:r>
            <a:r>
              <a:rPr lang="en-GB" sz="2200" dirty="0" err="1" smtClean="0">
                <a:solidFill>
                  <a:srgbClr val="00B0F0"/>
                </a:solidFill>
                <a:latin typeface="Script MT Bold" panose="03040602040607080904" pitchFamily="66" charset="0"/>
                <a:cs typeface="Arial" panose="020B0604020202020204" pitchFamily="34" charset="0"/>
                <a:sym typeface="Symbol"/>
              </a:rPr>
              <a:t>l</a:t>
            </a:r>
            <a:r>
              <a:rPr lang="en-GB" sz="22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MON</a:t>
            </a:r>
            <a:endParaRPr lang="en-GB" sz="2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parallel composition </a:t>
            </a:r>
            <a:r>
              <a:rPr lang="en-GB" sz="2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</a:t>
            </a:r>
            <a:endParaRPr lang="en-GB" sz="2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30317" y="3906232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AutoShape 8"/>
          <p:cNvCxnSpPr>
            <a:cxnSpLocks noChangeShapeType="1"/>
            <a:stCxn id="18" idx="3"/>
            <a:endCxn id="7" idx="2"/>
          </p:cNvCxnSpPr>
          <p:nvPr/>
        </p:nvCxnSpPr>
        <p:spPr bwMode="auto">
          <a:xfrm>
            <a:off x="2868735" y="3930043"/>
            <a:ext cx="1061582" cy="1074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8"/>
          <p:cNvCxnSpPr>
            <a:cxnSpLocks noChangeShapeType="1"/>
            <a:stCxn id="15" idx="3"/>
            <a:endCxn id="7" idx="3"/>
          </p:cNvCxnSpPr>
          <p:nvPr/>
        </p:nvCxnSpPr>
        <p:spPr bwMode="auto">
          <a:xfrm flipV="1">
            <a:off x="2909726" y="4130378"/>
            <a:ext cx="1058303" cy="31949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hteck 14"/>
          <p:cNvSpPr/>
          <p:nvPr/>
        </p:nvSpPr>
        <p:spPr>
          <a:xfrm>
            <a:off x="2625264" y="4316389"/>
            <a:ext cx="284462" cy="2669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hteck 17"/>
          <p:cNvSpPr/>
          <p:nvPr/>
        </p:nvSpPr>
        <p:spPr>
          <a:xfrm>
            <a:off x="2625264" y="3799382"/>
            <a:ext cx="243471" cy="261322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5253650" y="3355746"/>
            <a:ext cx="1235696" cy="168519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1835696" y="3506687"/>
            <a:ext cx="1562570" cy="2243089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828602" y="4862249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8" name="AutoShape 8"/>
          <p:cNvCxnSpPr>
            <a:cxnSpLocks noChangeShapeType="1"/>
            <a:endCxn id="37" idx="2"/>
          </p:cNvCxnSpPr>
          <p:nvPr/>
        </p:nvCxnSpPr>
        <p:spPr bwMode="auto">
          <a:xfrm>
            <a:off x="2932224" y="4992157"/>
            <a:ext cx="896378" cy="139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Oval 6"/>
          <p:cNvSpPr>
            <a:spLocks noChangeArrowheads="1"/>
          </p:cNvSpPr>
          <p:nvPr/>
        </p:nvSpPr>
        <p:spPr bwMode="auto">
          <a:xfrm>
            <a:off x="1228221" y="4423928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0" name="AutoShape 8"/>
          <p:cNvCxnSpPr>
            <a:cxnSpLocks noChangeShapeType="1"/>
          </p:cNvCxnSpPr>
          <p:nvPr/>
        </p:nvCxnSpPr>
        <p:spPr bwMode="auto">
          <a:xfrm>
            <a:off x="1432821" y="4635996"/>
            <a:ext cx="721671" cy="27612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187333" y="4019201"/>
            <a:ext cx="292593" cy="35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a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3876969" y="347074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3773864" y="513572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c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165171" y="36899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4464082" y="347285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51" name="Oval 6"/>
          <p:cNvSpPr>
            <a:spLocks noChangeArrowheads="1"/>
          </p:cNvSpPr>
          <p:nvPr/>
        </p:nvSpPr>
        <p:spPr bwMode="auto">
          <a:xfrm>
            <a:off x="4477466" y="3906232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2" name="AutoShape 8"/>
          <p:cNvCxnSpPr>
            <a:cxnSpLocks noChangeShapeType="1"/>
            <a:stCxn id="51" idx="6"/>
          </p:cNvCxnSpPr>
          <p:nvPr/>
        </p:nvCxnSpPr>
        <p:spPr bwMode="auto">
          <a:xfrm>
            <a:off x="4734983" y="4037534"/>
            <a:ext cx="738472" cy="17559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Oval 6"/>
          <p:cNvSpPr>
            <a:spLocks noChangeArrowheads="1"/>
          </p:cNvSpPr>
          <p:nvPr/>
        </p:nvSpPr>
        <p:spPr bwMode="auto">
          <a:xfrm>
            <a:off x="7200080" y="4111571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7" name="AutoShape 8"/>
          <p:cNvCxnSpPr>
            <a:cxnSpLocks noChangeShapeType="1"/>
            <a:endCxn id="56" idx="2"/>
          </p:cNvCxnSpPr>
          <p:nvPr/>
        </p:nvCxnSpPr>
        <p:spPr bwMode="auto">
          <a:xfrm>
            <a:off x="6303702" y="4241479"/>
            <a:ext cx="896378" cy="139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Oval 6"/>
          <p:cNvSpPr>
            <a:spLocks noChangeArrowheads="1"/>
          </p:cNvSpPr>
          <p:nvPr/>
        </p:nvSpPr>
        <p:spPr bwMode="auto">
          <a:xfrm>
            <a:off x="3926528" y="3890021"/>
            <a:ext cx="801867" cy="312865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04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5" grpId="0" animBg="1"/>
      <p:bldP spid="18" grpId="0" animBg="1"/>
      <p:bldP spid="19" grpId="0" animBg="1"/>
      <p:bldP spid="20" grpId="0" animBg="1"/>
      <p:bldP spid="37" grpId="0" animBg="1"/>
      <p:bldP spid="39" grpId="0" animBg="1"/>
      <p:bldP spid="46" grpId="0"/>
      <p:bldP spid="47" grpId="0"/>
      <p:bldP spid="47" grpId="1"/>
      <p:bldP spid="48" grpId="0"/>
      <p:bldP spid="49" grpId="0"/>
      <p:bldP spid="50" grpId="0"/>
      <p:bldP spid="50" grpId="1"/>
      <p:bldP spid="51" grpId="0" animBg="1"/>
      <p:bldP spid="51" grpId="1" animBg="1"/>
      <p:bldP spid="5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614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78856-DDCB-4365-9B03-7D3C8C0DDC75}" type="slidenum">
              <a:rPr lang="de-DE" smtClean="0"/>
              <a:pPr eaLnBrk="1" hangingPunct="1"/>
              <a:t>7</a:t>
            </a:fld>
            <a:endParaRPr lang="de-DE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MON-Refinement – the Idea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409" y="1125538"/>
            <a:ext cx="8127256" cy="4605338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anonical idea how to inherit from synchronous setting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rom [LNCS 625, 1992], worked out in [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StahlV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Acta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Inf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2012]</a:t>
            </a:r>
          </a:p>
          <a:p>
            <a:pPr eaLnBrk="1" hangingPunct="1">
              <a:spcBef>
                <a:spcPts val="18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Add actions that describe </a:t>
            </a:r>
            <a:b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</a:b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sending/receiving by the environment.</a:t>
            </a:r>
          </a:p>
          <a:p>
            <a:pPr eaLnBrk="1" hangingPunct="1">
              <a:spcBef>
                <a:spcPts val="600"/>
              </a:spcBef>
              <a:defRPr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0" indent="0" eaLnBrk="1" hangingPunct="1">
              <a:spcBef>
                <a:spcPts val="1200"/>
              </a:spcBef>
              <a:buNone/>
              <a:defRPr/>
            </a:pPr>
            <a:endParaRPr lang="en-GB" sz="2200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GB" sz="22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modalities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of the new transitions?</a:t>
            </a:r>
            <a:endParaRPr lang="en-GB" sz="2200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928347" y="3500082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AutoShape 8"/>
          <p:cNvCxnSpPr>
            <a:cxnSpLocks noChangeShapeType="1"/>
            <a:stCxn id="18" idx="3"/>
            <a:endCxn id="7" idx="2"/>
          </p:cNvCxnSpPr>
          <p:nvPr/>
        </p:nvCxnSpPr>
        <p:spPr bwMode="auto">
          <a:xfrm>
            <a:off x="3866765" y="3523893"/>
            <a:ext cx="1061582" cy="1074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8"/>
          <p:cNvCxnSpPr>
            <a:cxnSpLocks noChangeShapeType="1"/>
            <a:stCxn id="15" idx="3"/>
            <a:endCxn id="7" idx="3"/>
          </p:cNvCxnSpPr>
          <p:nvPr/>
        </p:nvCxnSpPr>
        <p:spPr bwMode="auto">
          <a:xfrm flipV="1">
            <a:off x="3907756" y="3724228"/>
            <a:ext cx="1058303" cy="2331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hteck 14"/>
          <p:cNvSpPr/>
          <p:nvPr/>
        </p:nvSpPr>
        <p:spPr>
          <a:xfrm>
            <a:off x="3623294" y="3823933"/>
            <a:ext cx="284462" cy="2669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hteck 17"/>
          <p:cNvSpPr/>
          <p:nvPr/>
        </p:nvSpPr>
        <p:spPr>
          <a:xfrm>
            <a:off x="3623294" y="3393232"/>
            <a:ext cx="243471" cy="261322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2833726" y="3100537"/>
            <a:ext cx="1562570" cy="172251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5582794" y="3423029"/>
            <a:ext cx="445829" cy="414109"/>
            <a:chOff x="1974298" y="4416487"/>
            <a:chExt cx="445829" cy="414109"/>
          </a:xfrm>
        </p:grpSpPr>
        <p:sp>
          <p:nvSpPr>
            <p:cNvPr id="24" name="Textfeld 23"/>
            <p:cNvSpPr txBox="1"/>
            <p:nvPr/>
          </p:nvSpPr>
          <p:spPr>
            <a:xfrm>
              <a:off x="2042586" y="4416487"/>
              <a:ext cx="32733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25" name="Rechteck 24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4826632" y="4456099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8" name="AutoShape 8"/>
          <p:cNvCxnSpPr>
            <a:cxnSpLocks noChangeShapeType="1"/>
            <a:endCxn id="37" idx="1"/>
          </p:cNvCxnSpPr>
          <p:nvPr/>
        </p:nvCxnSpPr>
        <p:spPr bwMode="auto">
          <a:xfrm>
            <a:off x="3907756" y="4406140"/>
            <a:ext cx="956588" cy="8841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Oval 6"/>
          <p:cNvSpPr>
            <a:spLocks noChangeArrowheads="1"/>
          </p:cNvSpPr>
          <p:nvPr/>
        </p:nvSpPr>
        <p:spPr bwMode="auto">
          <a:xfrm>
            <a:off x="2226251" y="4017778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0" name="AutoShape 8"/>
          <p:cNvCxnSpPr>
            <a:cxnSpLocks noChangeShapeType="1"/>
            <a:stCxn id="39" idx="6"/>
          </p:cNvCxnSpPr>
          <p:nvPr/>
        </p:nvCxnSpPr>
        <p:spPr bwMode="auto">
          <a:xfrm>
            <a:off x="2483768" y="4149080"/>
            <a:ext cx="854225" cy="5333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2185363" y="3613051"/>
            <a:ext cx="292593" cy="35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a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874999" y="30645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4735294" y="40224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c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063782" y="350967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de-DE" sz="2400" i="1" dirty="0">
                <a:solidFill>
                  <a:srgbClr val="000000"/>
                </a:solidFill>
              </a:rPr>
              <a:t>N</a:t>
            </a:r>
          </a:p>
        </p:txBody>
      </p:sp>
      <p:grpSp>
        <p:nvGrpSpPr>
          <p:cNvPr id="41" name="Gruppieren 40"/>
          <p:cNvGrpSpPr/>
          <p:nvPr/>
        </p:nvGrpSpPr>
        <p:grpSpPr>
          <a:xfrm>
            <a:off x="5470326" y="4380345"/>
            <a:ext cx="445829" cy="414109"/>
            <a:chOff x="1974298" y="4416487"/>
            <a:chExt cx="445829" cy="414109"/>
          </a:xfrm>
        </p:grpSpPr>
        <p:sp>
          <p:nvSpPr>
            <p:cNvPr id="42" name="Textfeld 41"/>
            <p:cNvSpPr txBox="1"/>
            <p:nvPr/>
          </p:nvSpPr>
          <p:spPr>
            <a:xfrm>
              <a:off x="2042586" y="4416487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c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43" name="Rechteck 42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1398254" y="3940338"/>
            <a:ext cx="445829" cy="415795"/>
            <a:chOff x="1974298" y="4414801"/>
            <a:chExt cx="445829" cy="415795"/>
          </a:xfrm>
        </p:grpSpPr>
        <p:sp>
          <p:nvSpPr>
            <p:cNvPr id="45" name="Textfeld 44"/>
            <p:cNvSpPr txBox="1"/>
            <p:nvPr/>
          </p:nvSpPr>
          <p:spPr>
            <a:xfrm>
              <a:off x="2063603" y="4414801"/>
              <a:ext cx="292593" cy="35828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53" name="Rechteck 52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54" name="AutoShape 8"/>
          <p:cNvCxnSpPr>
            <a:cxnSpLocks noChangeShapeType="1"/>
            <a:stCxn id="53" idx="3"/>
            <a:endCxn id="39" idx="2"/>
          </p:cNvCxnSpPr>
          <p:nvPr/>
        </p:nvCxnSpPr>
        <p:spPr bwMode="auto">
          <a:xfrm flipV="1">
            <a:off x="1844083" y="4149080"/>
            <a:ext cx="382168" cy="1869"/>
          </a:xfrm>
          <a:prstGeom prst="straightConnector1">
            <a:avLst/>
          </a:prstGeom>
          <a:noFill/>
          <a:ln w="19050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AutoShape 8"/>
          <p:cNvCxnSpPr>
            <a:cxnSpLocks noChangeShapeType="1"/>
            <a:stCxn id="7" idx="6"/>
            <a:endCxn id="25" idx="1"/>
          </p:cNvCxnSpPr>
          <p:nvPr/>
        </p:nvCxnSpPr>
        <p:spPr bwMode="auto">
          <a:xfrm>
            <a:off x="5185864" y="3631384"/>
            <a:ext cx="396930" cy="570"/>
          </a:xfrm>
          <a:prstGeom prst="straightConnector1">
            <a:avLst/>
          </a:prstGeom>
          <a:noFill/>
          <a:ln w="19050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AutoShape 8"/>
          <p:cNvCxnSpPr>
            <a:cxnSpLocks noChangeShapeType="1"/>
            <a:stCxn id="37" idx="6"/>
            <a:endCxn id="43" idx="1"/>
          </p:cNvCxnSpPr>
          <p:nvPr/>
        </p:nvCxnSpPr>
        <p:spPr bwMode="auto">
          <a:xfrm>
            <a:off x="5084149" y="4587401"/>
            <a:ext cx="386177" cy="1869"/>
          </a:xfrm>
          <a:prstGeom prst="straightConnector1">
            <a:avLst/>
          </a:prstGeom>
          <a:noFill/>
          <a:ln w="19050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chteck 58"/>
          <p:cNvSpPr/>
          <p:nvPr/>
        </p:nvSpPr>
        <p:spPr>
          <a:xfrm>
            <a:off x="6621872" y="3708245"/>
            <a:ext cx="1281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de-DE" sz="2400" i="1" dirty="0" err="1">
                <a:solidFill>
                  <a:srgbClr val="00FF00"/>
                </a:solidFill>
              </a:rPr>
              <a:t>w</a:t>
            </a:r>
            <a:r>
              <a:rPr lang="de-DE" sz="2400" i="1" dirty="0" err="1" smtClean="0">
                <a:solidFill>
                  <a:srgbClr val="00FF00"/>
                </a:solidFill>
              </a:rPr>
              <a:t>rap</a:t>
            </a:r>
            <a:r>
              <a:rPr lang="de-DE" sz="2400" i="1" dirty="0" smtClean="0">
                <a:solidFill>
                  <a:srgbClr val="00FF00"/>
                </a:solidFill>
              </a:rPr>
              <a:t>(N)</a:t>
            </a:r>
            <a:endParaRPr lang="de-DE" sz="2400" i="1" dirty="0">
              <a:solidFill>
                <a:srgbClr val="00FF00"/>
              </a:solidFill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6047919" y="5085184"/>
            <a:ext cx="9541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>
                <a:solidFill>
                  <a:srgbClr val="FF0000"/>
                </a:solidFill>
              </a:rPr>
              <a:t>m</a:t>
            </a:r>
            <a:r>
              <a:rPr lang="de-DE" sz="2200" dirty="0" smtClean="0">
                <a:solidFill>
                  <a:srgbClr val="FF0000"/>
                </a:solidFill>
              </a:rPr>
              <a:t>ust !</a:t>
            </a:r>
            <a:endParaRPr lang="de-DE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9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20" grpId="0" animBg="1"/>
      <p:bldP spid="37" grpId="0" animBg="1"/>
      <p:bldP spid="39" grpId="0" animBg="1"/>
      <p:bldP spid="46" grpId="0"/>
      <p:bldP spid="46" grpId="1"/>
      <p:bldP spid="47" grpId="0"/>
      <p:bldP spid="47" grpId="1"/>
      <p:bldP spid="48" grpId="0"/>
      <p:bldP spid="48" grpId="1"/>
      <p:bldP spid="10" grpId="0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614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78856-DDCB-4365-9B03-7D3C8C0DDC75}" type="slidenum">
              <a:rPr lang="de-DE" smtClean="0"/>
              <a:pPr eaLnBrk="1" hangingPunct="1"/>
              <a:t>8</a:t>
            </a:fld>
            <a:endParaRPr lang="de-DE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MON-Refinement – </a:t>
            </a:r>
            <a:r>
              <a:rPr lang="en-GB" sz="2800" smtClean="0"/>
              <a:t>Idea Applied</a:t>
            </a:r>
            <a:endParaRPr lang="en-GB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265" y="1356150"/>
            <a:ext cx="8127256" cy="4605338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  <a:defRPr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0" indent="0" eaLnBrk="1" hangingPunct="1">
              <a:spcBef>
                <a:spcPts val="600"/>
              </a:spcBef>
              <a:buNone/>
              <a:defRPr/>
            </a:pP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en-GB" sz="22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Def.:  </a:t>
            </a:r>
            <a:r>
              <a:rPr lang="en-GB" sz="2200" dirty="0">
                <a:solidFill>
                  <a:srgbClr val="000000"/>
                </a:solidFill>
              </a:rPr>
              <a:t>N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b="1" dirty="0">
                <a:solidFill>
                  <a:srgbClr val="00B0F0"/>
                </a:solidFill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</a:t>
            </a:r>
            <a:r>
              <a:rPr lang="en-GB" sz="2200" baseline="-25000" dirty="0" err="1" smtClean="0">
                <a:solidFill>
                  <a:srgbClr val="00B0F0"/>
                </a:solidFill>
                <a:latin typeface="Script MT Bold" panose="03040602040607080904" pitchFamily="66" charset="0"/>
                <a:cs typeface="Arial" panose="020B0604020202020204" pitchFamily="34" charset="0"/>
                <a:sym typeface="Symbol"/>
              </a:rPr>
              <a:t>l</a:t>
            </a:r>
            <a:r>
              <a:rPr lang="en-GB" sz="2200" baseline="-250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MON</a:t>
            </a:r>
            <a:r>
              <a:rPr lang="en-GB" sz="2200" dirty="0" smtClean="0">
                <a:solidFill>
                  <a:srgbClr val="000000"/>
                </a:solidFill>
              </a:rPr>
              <a:t> N</a:t>
            </a:r>
            <a:r>
              <a:rPr lang="en-GB" sz="2200" baseline="-25000" dirty="0" smtClean="0">
                <a:solidFill>
                  <a:srgbClr val="000000"/>
                </a:solidFill>
              </a:rPr>
              <a:t>2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if wrap(</a:t>
            </a:r>
            <a:r>
              <a:rPr lang="en-GB" sz="2200" dirty="0" smtClean="0">
                <a:solidFill>
                  <a:srgbClr val="000000"/>
                </a:solidFill>
              </a:rPr>
              <a:t>N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)</a:t>
            </a:r>
            <a:r>
              <a:rPr lang="en-GB" sz="2200" dirty="0" smtClean="0">
                <a:solidFill>
                  <a:srgbClr val="000000"/>
                </a:solidFill>
              </a:rPr>
              <a:t> </a:t>
            </a:r>
            <a:r>
              <a:rPr lang="en-GB" sz="2200" dirty="0"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MPN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wrap(</a:t>
            </a:r>
            <a:r>
              <a:rPr lang="en-GB" sz="2200" dirty="0" smtClean="0">
                <a:solidFill>
                  <a:srgbClr val="000000"/>
                </a:solidFill>
              </a:rPr>
              <a:t>N</a:t>
            </a:r>
            <a:r>
              <a:rPr lang="en-GB" sz="2200" baseline="-25000" dirty="0" smtClean="0">
                <a:solidFill>
                  <a:srgbClr val="000000"/>
                </a:solidFill>
              </a:rPr>
              <a:t>2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</a:t>
            </a:r>
            <a:r>
              <a:rPr lang="en-GB" sz="2200" baseline="-25000" dirty="0" smtClean="0">
                <a:solidFill>
                  <a:srgbClr val="000000"/>
                </a:solidFill>
              </a:rPr>
              <a:t> </a:t>
            </a:r>
            <a:endParaRPr lang="en-GB" sz="2200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dea works also well for modalities / modal refinement, i.e.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using also compositionality of </a:t>
            </a:r>
            <a:r>
              <a:rPr lang="en-GB" sz="2200" dirty="0"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</a:t>
            </a:r>
            <a:r>
              <a:rPr lang="en-GB" sz="2200" baseline="-25000" dirty="0" smtClean="0">
                <a:solidFill>
                  <a:srgbClr val="000000"/>
                </a:solidFill>
              </a:rPr>
              <a:t>MPN</a:t>
            </a:r>
            <a:r>
              <a:rPr lang="en-GB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we can prove:</a:t>
            </a:r>
            <a:br>
              <a:rPr lang="en-GB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</a:br>
            <a:r>
              <a:rPr lang="en-GB" sz="2200" b="1" dirty="0">
                <a:solidFill>
                  <a:srgbClr val="000000"/>
                </a:solidFill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</a:t>
            </a:r>
            <a:r>
              <a:rPr lang="en-GB" sz="2200" baseline="-25000" dirty="0" err="1">
                <a:solidFill>
                  <a:srgbClr val="000000"/>
                </a:solidFill>
                <a:latin typeface="Script MT Bold" panose="03040602040607080904" pitchFamily="66" charset="0"/>
                <a:cs typeface="Arial" panose="020B0604020202020204" pitchFamily="34" charset="0"/>
                <a:sym typeface="Symbol"/>
              </a:rPr>
              <a:t>l</a:t>
            </a:r>
            <a:r>
              <a:rPr lang="en-GB" sz="2200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MON</a:t>
            </a:r>
            <a:r>
              <a:rPr lang="en-GB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  is compositional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We prove in the </a:t>
            </a:r>
            <a:r>
              <a:rPr lang="en-GB" sz="2200" dirty="0" err="1">
                <a:solidFill>
                  <a:srgbClr val="000000"/>
                </a:solidFill>
                <a:latin typeface="Script MT Bold" panose="03040602040607080904" pitchFamily="66" charset="0"/>
                <a:cs typeface="Arial" panose="020B0604020202020204" pitchFamily="34" charset="0"/>
                <a:sym typeface="Symbol"/>
              </a:rPr>
              <a:t>l</a:t>
            </a:r>
            <a:r>
              <a:rPr lang="en-GB" sz="2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MON</a:t>
            </a: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-framework, that </a:t>
            </a:r>
            <a:r>
              <a:rPr lang="en-GB" sz="2200" b="1" dirty="0" smtClean="0">
                <a:solidFill>
                  <a:srgbClr val="000000"/>
                </a:solidFill>
                <a:latin typeface="cmsy10"/>
              </a:rPr>
              <a:t>v</a:t>
            </a:r>
            <a:r>
              <a:rPr lang="en-GB" sz="2200" baseline="-25000" dirty="0" smtClean="0">
                <a:solidFill>
                  <a:srgbClr val="000000"/>
                </a:solidFill>
              </a:rPr>
              <a:t> </a:t>
            </a:r>
            <a:r>
              <a:rPr lang="en-GB" sz="2200" baseline="-25000" dirty="0" err="1" smtClean="0">
                <a:solidFill>
                  <a:srgbClr val="000000"/>
                </a:solidFill>
                <a:latin typeface="Script MT Bold" panose="03040602040607080904" pitchFamily="66" charset="0"/>
                <a:cs typeface="Arial" panose="020B0604020202020204" pitchFamily="34" charset="0"/>
                <a:sym typeface="Symbol"/>
              </a:rPr>
              <a:t>l</a:t>
            </a:r>
            <a:r>
              <a:rPr lang="en-GB" sz="2200" baseline="-25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MON</a:t>
            </a:r>
            <a:r>
              <a:rPr lang="en-GB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on MON is just right to preserve modal refinement on MPN.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147687" y="1601993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AutoShape 8"/>
          <p:cNvCxnSpPr>
            <a:cxnSpLocks noChangeShapeType="1"/>
            <a:stCxn id="18" idx="3"/>
            <a:endCxn id="7" idx="2"/>
          </p:cNvCxnSpPr>
          <p:nvPr/>
        </p:nvCxnSpPr>
        <p:spPr bwMode="auto">
          <a:xfrm>
            <a:off x="4086105" y="1625804"/>
            <a:ext cx="1061582" cy="1074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8"/>
          <p:cNvCxnSpPr>
            <a:cxnSpLocks noChangeShapeType="1"/>
            <a:stCxn id="15" idx="3"/>
            <a:endCxn id="7" idx="3"/>
          </p:cNvCxnSpPr>
          <p:nvPr/>
        </p:nvCxnSpPr>
        <p:spPr bwMode="auto">
          <a:xfrm flipV="1">
            <a:off x="4127096" y="1826139"/>
            <a:ext cx="1058303" cy="2331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hteck 14"/>
          <p:cNvSpPr/>
          <p:nvPr/>
        </p:nvSpPr>
        <p:spPr>
          <a:xfrm>
            <a:off x="3842634" y="1925844"/>
            <a:ext cx="284462" cy="2669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hteck 17"/>
          <p:cNvSpPr/>
          <p:nvPr/>
        </p:nvSpPr>
        <p:spPr>
          <a:xfrm>
            <a:off x="3842634" y="1495143"/>
            <a:ext cx="243471" cy="261322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3053066" y="1202448"/>
            <a:ext cx="1562570" cy="172251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5802134" y="1524940"/>
            <a:ext cx="445829" cy="414109"/>
            <a:chOff x="1974298" y="4416487"/>
            <a:chExt cx="445829" cy="414109"/>
          </a:xfrm>
        </p:grpSpPr>
        <p:sp>
          <p:nvSpPr>
            <p:cNvPr id="24" name="Textfeld 23"/>
            <p:cNvSpPr txBox="1"/>
            <p:nvPr/>
          </p:nvSpPr>
          <p:spPr>
            <a:xfrm>
              <a:off x="2042586" y="4416487"/>
              <a:ext cx="32733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25" name="Rechteck 24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5045972" y="2558010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8" name="AutoShape 8"/>
          <p:cNvCxnSpPr>
            <a:cxnSpLocks noChangeShapeType="1"/>
            <a:endCxn id="37" idx="1"/>
          </p:cNvCxnSpPr>
          <p:nvPr/>
        </p:nvCxnSpPr>
        <p:spPr bwMode="auto">
          <a:xfrm>
            <a:off x="4127096" y="2508051"/>
            <a:ext cx="956588" cy="8841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Oval 6"/>
          <p:cNvSpPr>
            <a:spLocks noChangeArrowheads="1"/>
          </p:cNvSpPr>
          <p:nvPr/>
        </p:nvSpPr>
        <p:spPr bwMode="auto">
          <a:xfrm>
            <a:off x="2445591" y="2119689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0" name="AutoShape 8"/>
          <p:cNvCxnSpPr>
            <a:cxnSpLocks noChangeShapeType="1"/>
            <a:stCxn id="39" idx="6"/>
          </p:cNvCxnSpPr>
          <p:nvPr/>
        </p:nvCxnSpPr>
        <p:spPr bwMode="auto">
          <a:xfrm>
            <a:off x="2703108" y="2250991"/>
            <a:ext cx="854225" cy="5333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hteck 9"/>
          <p:cNvSpPr/>
          <p:nvPr/>
        </p:nvSpPr>
        <p:spPr>
          <a:xfrm>
            <a:off x="3283122" y="161158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de-DE" sz="2400" i="1" dirty="0">
                <a:solidFill>
                  <a:srgbClr val="000000"/>
                </a:solidFill>
              </a:rPr>
              <a:t>N</a:t>
            </a:r>
          </a:p>
        </p:txBody>
      </p:sp>
      <p:grpSp>
        <p:nvGrpSpPr>
          <p:cNvPr id="41" name="Gruppieren 40"/>
          <p:cNvGrpSpPr/>
          <p:nvPr/>
        </p:nvGrpSpPr>
        <p:grpSpPr>
          <a:xfrm>
            <a:off x="5689666" y="2482256"/>
            <a:ext cx="445829" cy="414109"/>
            <a:chOff x="1974298" y="4416487"/>
            <a:chExt cx="445829" cy="414109"/>
          </a:xfrm>
        </p:grpSpPr>
        <p:sp>
          <p:nvSpPr>
            <p:cNvPr id="42" name="Textfeld 41"/>
            <p:cNvSpPr txBox="1"/>
            <p:nvPr/>
          </p:nvSpPr>
          <p:spPr>
            <a:xfrm>
              <a:off x="2042586" y="4416487"/>
              <a:ext cx="31290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c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43" name="Rechteck 42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1617594" y="2042249"/>
            <a:ext cx="445829" cy="415795"/>
            <a:chOff x="1974298" y="4414801"/>
            <a:chExt cx="445829" cy="415795"/>
          </a:xfrm>
        </p:grpSpPr>
        <p:sp>
          <p:nvSpPr>
            <p:cNvPr id="45" name="Textfeld 44"/>
            <p:cNvSpPr txBox="1"/>
            <p:nvPr/>
          </p:nvSpPr>
          <p:spPr>
            <a:xfrm>
              <a:off x="2063603" y="4414801"/>
              <a:ext cx="292593" cy="35828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53" name="Rechteck 52"/>
            <p:cNvSpPr/>
            <p:nvPr/>
          </p:nvSpPr>
          <p:spPr>
            <a:xfrm>
              <a:off x="1974298" y="4420227"/>
              <a:ext cx="445829" cy="410369"/>
            </a:xfrm>
            <a:prstGeom prst="rect">
              <a:avLst/>
            </a:prstGeom>
            <a:noFill/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54" name="AutoShape 8"/>
          <p:cNvCxnSpPr>
            <a:cxnSpLocks noChangeShapeType="1"/>
            <a:stCxn id="53" idx="3"/>
            <a:endCxn id="39" idx="2"/>
          </p:cNvCxnSpPr>
          <p:nvPr/>
        </p:nvCxnSpPr>
        <p:spPr bwMode="auto">
          <a:xfrm flipV="1">
            <a:off x="2063423" y="2250991"/>
            <a:ext cx="382168" cy="1869"/>
          </a:xfrm>
          <a:prstGeom prst="straightConnector1">
            <a:avLst/>
          </a:prstGeom>
          <a:noFill/>
          <a:ln w="19050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AutoShape 8"/>
          <p:cNvCxnSpPr>
            <a:cxnSpLocks noChangeShapeType="1"/>
            <a:stCxn id="7" idx="6"/>
            <a:endCxn id="25" idx="1"/>
          </p:cNvCxnSpPr>
          <p:nvPr/>
        </p:nvCxnSpPr>
        <p:spPr bwMode="auto">
          <a:xfrm>
            <a:off x="5405204" y="1733295"/>
            <a:ext cx="396930" cy="570"/>
          </a:xfrm>
          <a:prstGeom prst="straightConnector1">
            <a:avLst/>
          </a:prstGeom>
          <a:noFill/>
          <a:ln w="19050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AutoShape 8"/>
          <p:cNvCxnSpPr>
            <a:cxnSpLocks noChangeShapeType="1"/>
            <a:stCxn id="37" idx="6"/>
            <a:endCxn id="43" idx="1"/>
          </p:cNvCxnSpPr>
          <p:nvPr/>
        </p:nvCxnSpPr>
        <p:spPr bwMode="auto">
          <a:xfrm>
            <a:off x="5303489" y="2689312"/>
            <a:ext cx="386177" cy="1869"/>
          </a:xfrm>
          <a:prstGeom prst="straightConnector1">
            <a:avLst/>
          </a:prstGeom>
          <a:noFill/>
          <a:ln w="19050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chteck 58"/>
          <p:cNvSpPr/>
          <p:nvPr/>
        </p:nvSpPr>
        <p:spPr>
          <a:xfrm>
            <a:off x="6841212" y="1810156"/>
            <a:ext cx="1281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de-DE" sz="2400" i="1" dirty="0" err="1">
                <a:solidFill>
                  <a:srgbClr val="00FF00"/>
                </a:solidFill>
              </a:rPr>
              <a:t>w</a:t>
            </a:r>
            <a:r>
              <a:rPr lang="de-DE" sz="2400" i="1" dirty="0" err="1" smtClean="0">
                <a:solidFill>
                  <a:srgbClr val="00FF00"/>
                </a:solidFill>
              </a:rPr>
              <a:t>rap</a:t>
            </a:r>
            <a:r>
              <a:rPr lang="de-DE" sz="2400" i="1" dirty="0" smtClean="0">
                <a:solidFill>
                  <a:srgbClr val="00FF00"/>
                </a:solidFill>
              </a:rPr>
              <a:t>(N)</a:t>
            </a:r>
            <a:endParaRPr lang="de-DE" sz="2400" i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01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/>
              <a:t>PN 2019</a:t>
            </a:r>
          </a:p>
        </p:txBody>
      </p:sp>
      <p:sp>
        <p:nvSpPr>
          <p:cNvPr id="614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78856-DDCB-4365-9B03-7D3C8C0DDC75}" type="slidenum">
              <a:rPr lang="de-DE" smtClean="0"/>
              <a:pPr eaLnBrk="1" hangingPunct="1"/>
              <a:t>9</a:t>
            </a:fld>
            <a:endParaRPr lang="de-DE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MAP – </a:t>
            </a:r>
            <a:r>
              <a:rPr lang="en-GB" sz="2800" dirty="0" err="1" smtClean="0"/>
              <a:t>HaddadHennicker</a:t>
            </a:r>
            <a:r>
              <a:rPr lang="en-GB" sz="2800" dirty="0" smtClean="0"/>
              <a:t> Representation of MON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789987"/>
            <a:ext cx="7920037" cy="1874080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MAP only exists if each t is attached to ≤ 1 interface place.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For MAP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(special MPN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):  </a:t>
            </a:r>
            <a:r>
              <a:rPr lang="en-GB" sz="2200" dirty="0">
                <a:solidFill>
                  <a:srgbClr val="000000"/>
                </a:solidFill>
              </a:rPr>
              <a:t>N</a:t>
            </a:r>
            <a:r>
              <a:rPr lang="en-GB" sz="2200" baseline="-25000" dirty="0">
                <a:solidFill>
                  <a:srgbClr val="000000"/>
                </a:solidFill>
              </a:rPr>
              <a:t>1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b="1" dirty="0">
                <a:solidFill>
                  <a:srgbClr val="00B0F0"/>
                </a:solidFill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</a:t>
            </a:r>
            <a:r>
              <a:rPr lang="en-GB" sz="2200" baseline="-25000" dirty="0" smtClean="0">
                <a:solidFill>
                  <a:srgbClr val="00B0F0"/>
                </a:solidFill>
                <a:cs typeface="Arial" panose="020B0604020202020204" pitchFamily="34" charset="0"/>
                <a:sym typeface="Symbol"/>
              </a:rPr>
              <a:t>HH</a:t>
            </a:r>
            <a:r>
              <a:rPr lang="en-GB" sz="2200" dirty="0" smtClean="0">
                <a:solidFill>
                  <a:srgbClr val="000000"/>
                </a:solidFill>
              </a:rPr>
              <a:t> </a:t>
            </a:r>
            <a:r>
              <a:rPr lang="en-GB" sz="2200" dirty="0">
                <a:solidFill>
                  <a:srgbClr val="000000"/>
                </a:solidFill>
              </a:rPr>
              <a:t>N</a:t>
            </a:r>
            <a:r>
              <a:rPr lang="en-GB" sz="2200" baseline="-25000" dirty="0">
                <a:solidFill>
                  <a:srgbClr val="000000"/>
                </a:solidFill>
              </a:rPr>
              <a:t>2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if </a:t>
            </a:r>
            <a:r>
              <a:rPr lang="en-GB" sz="2200" dirty="0" smtClean="0">
                <a:solidFill>
                  <a:srgbClr val="000000"/>
                </a:solidFill>
              </a:rPr>
              <a:t>N</a:t>
            </a:r>
            <a:r>
              <a:rPr lang="en-GB" sz="2200" baseline="-25000" dirty="0" smtClean="0">
                <a:solidFill>
                  <a:srgbClr val="000000"/>
                </a:solidFill>
              </a:rPr>
              <a:t>1</a:t>
            </a:r>
            <a:r>
              <a:rPr lang="en-GB" sz="2200" dirty="0" smtClean="0">
                <a:solidFill>
                  <a:srgbClr val="000000"/>
                </a:solidFill>
              </a:rPr>
              <a:t> </a:t>
            </a:r>
            <a:r>
              <a:rPr lang="en-GB" sz="2200" dirty="0"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MPN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N</a:t>
            </a:r>
            <a:r>
              <a:rPr lang="en-GB" sz="2200" baseline="-25000" dirty="0" smtClean="0">
                <a:solidFill>
                  <a:srgbClr val="000000"/>
                </a:solidFill>
              </a:rPr>
              <a:t>2 </a:t>
            </a:r>
            <a:endParaRPr lang="en-GB" sz="2200" baseline="-250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baseline="-25000" dirty="0" smtClean="0">
                <a:solidFill>
                  <a:srgbClr val="000000"/>
                </a:solidFill>
              </a:rPr>
              <a:t> </a:t>
            </a:r>
            <a:r>
              <a:rPr lang="en-GB" sz="2200" b="1" dirty="0" smtClean="0">
                <a:solidFill>
                  <a:srgbClr val="00B0F0"/>
                </a:solidFill>
                <a:latin typeface="cmsy10"/>
              </a:rPr>
              <a:t>v</a:t>
            </a:r>
            <a:r>
              <a:rPr lang="en-GB" sz="2200" baseline="-25000" dirty="0" smtClean="0">
                <a:solidFill>
                  <a:srgbClr val="000000"/>
                </a:solidFill>
              </a:rPr>
              <a:t> </a:t>
            </a:r>
            <a:r>
              <a:rPr lang="en-GB" sz="2200" baseline="-25000" dirty="0" smtClean="0">
                <a:solidFill>
                  <a:srgbClr val="00B0F0"/>
                </a:solidFill>
                <a:cs typeface="Arial" panose="020B0604020202020204" pitchFamily="34" charset="0"/>
                <a:sym typeface="Symbol"/>
              </a:rPr>
              <a:t>HH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(unnecessarily) stricter than </a:t>
            </a:r>
            <a:r>
              <a:rPr lang="en-GB" sz="2200" b="1" dirty="0">
                <a:solidFill>
                  <a:srgbClr val="00B0F0"/>
                </a:solidFill>
                <a:latin typeface="cmsy10"/>
              </a:rPr>
              <a:t>v</a:t>
            </a:r>
            <a:r>
              <a:rPr lang="en-GB" sz="2200" baseline="-25000" dirty="0">
                <a:solidFill>
                  <a:srgbClr val="000000"/>
                </a:solidFill>
              </a:rPr>
              <a:t> </a:t>
            </a:r>
            <a:r>
              <a:rPr lang="en-GB" sz="2200" baseline="-25000" dirty="0" err="1">
                <a:solidFill>
                  <a:srgbClr val="00B0F0"/>
                </a:solidFill>
                <a:latin typeface="Script MT Bold" panose="03040602040607080904" pitchFamily="66" charset="0"/>
                <a:cs typeface="Arial" panose="020B0604020202020204" pitchFamily="34" charset="0"/>
                <a:sym typeface="Symbol"/>
              </a:rPr>
              <a:t>l</a:t>
            </a:r>
            <a:r>
              <a:rPr lang="en-GB" sz="2200" baseline="-250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MON</a:t>
            </a:r>
            <a:r>
              <a:rPr lang="en-GB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r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efuses typical asynchronous behaviour equivalence</a:t>
            </a:r>
            <a:endParaRPr lang="en-GB" sz="2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288335" y="1780011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AutoShape 8"/>
          <p:cNvCxnSpPr>
            <a:cxnSpLocks noChangeShapeType="1"/>
            <a:stCxn id="18" idx="3"/>
            <a:endCxn id="7" idx="2"/>
          </p:cNvCxnSpPr>
          <p:nvPr/>
        </p:nvCxnSpPr>
        <p:spPr bwMode="auto">
          <a:xfrm>
            <a:off x="2226753" y="1803822"/>
            <a:ext cx="1061582" cy="1074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8"/>
          <p:cNvCxnSpPr>
            <a:cxnSpLocks noChangeShapeType="1"/>
            <a:stCxn id="15" idx="3"/>
            <a:endCxn id="7" idx="3"/>
          </p:cNvCxnSpPr>
          <p:nvPr/>
        </p:nvCxnSpPr>
        <p:spPr bwMode="auto">
          <a:xfrm flipV="1">
            <a:off x="2267744" y="2004157"/>
            <a:ext cx="1058303" cy="31949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hteck 14"/>
          <p:cNvSpPr/>
          <p:nvPr/>
        </p:nvSpPr>
        <p:spPr>
          <a:xfrm>
            <a:off x="2047938" y="2224357"/>
            <a:ext cx="209963" cy="20040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hteck 17"/>
          <p:cNvSpPr/>
          <p:nvPr/>
        </p:nvSpPr>
        <p:spPr>
          <a:xfrm>
            <a:off x="1983282" y="1673161"/>
            <a:ext cx="243471" cy="261322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1112777" y="1438765"/>
            <a:ext cx="1562570" cy="2243089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186620" y="2736028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8" name="AutoShape 8"/>
          <p:cNvCxnSpPr>
            <a:cxnSpLocks noChangeShapeType="1"/>
            <a:endCxn id="37" idx="2"/>
          </p:cNvCxnSpPr>
          <p:nvPr/>
        </p:nvCxnSpPr>
        <p:spPr bwMode="auto">
          <a:xfrm>
            <a:off x="2290242" y="2865936"/>
            <a:ext cx="896378" cy="139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Oval 6"/>
          <p:cNvSpPr>
            <a:spLocks noChangeArrowheads="1"/>
          </p:cNvSpPr>
          <p:nvPr/>
        </p:nvSpPr>
        <p:spPr bwMode="auto">
          <a:xfrm>
            <a:off x="586239" y="2297707"/>
            <a:ext cx="257517" cy="262603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0" name="AutoShape 8"/>
          <p:cNvCxnSpPr>
            <a:cxnSpLocks noChangeShapeType="1"/>
          </p:cNvCxnSpPr>
          <p:nvPr/>
        </p:nvCxnSpPr>
        <p:spPr bwMode="auto">
          <a:xfrm>
            <a:off x="790839" y="2509775"/>
            <a:ext cx="721671" cy="27612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545351" y="1892980"/>
            <a:ext cx="292593" cy="35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a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3234987" y="134451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b</a:t>
            </a:r>
            <a:endParaRPr lang="de-DE" sz="2000" i="1" dirty="0">
              <a:solidFill>
                <a:srgbClr val="FF0000"/>
              </a:solidFill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3131882" y="300950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 smtClean="0">
                <a:solidFill>
                  <a:srgbClr val="FF0000"/>
                </a:solidFill>
              </a:rPr>
              <a:t>c</a:t>
            </a:r>
            <a:endParaRPr lang="de-DE" sz="2000" i="1" dirty="0">
              <a:solidFill>
                <a:srgbClr val="FF0000"/>
              </a:solidFill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6703911" y="1606072"/>
            <a:ext cx="476412" cy="400110"/>
            <a:chOff x="1911255" y="4324626"/>
            <a:chExt cx="536062" cy="511330"/>
          </a:xfrm>
        </p:grpSpPr>
        <p:sp>
          <p:nvSpPr>
            <p:cNvPr id="28" name="Textfeld 27"/>
            <p:cNvSpPr txBox="1"/>
            <p:nvPr/>
          </p:nvSpPr>
          <p:spPr>
            <a:xfrm>
              <a:off x="1911255" y="4324626"/>
              <a:ext cx="536062" cy="511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b+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29" name="Rechteck 28"/>
            <p:cNvSpPr/>
            <p:nvPr/>
          </p:nvSpPr>
          <p:spPr>
            <a:xfrm>
              <a:off x="1961629" y="437510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6292922" y="2587469"/>
            <a:ext cx="482824" cy="400110"/>
            <a:chOff x="1961628" y="4329987"/>
            <a:chExt cx="723119" cy="511330"/>
          </a:xfrm>
        </p:grpSpPr>
        <p:sp>
          <p:nvSpPr>
            <p:cNvPr id="31" name="Textfeld 30"/>
            <p:cNvSpPr txBox="1"/>
            <p:nvPr/>
          </p:nvSpPr>
          <p:spPr>
            <a:xfrm>
              <a:off x="1961629" y="4329987"/>
              <a:ext cx="723118" cy="51133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a- 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32" name="Rechteck 31"/>
            <p:cNvSpPr/>
            <p:nvPr/>
          </p:nvSpPr>
          <p:spPr>
            <a:xfrm>
              <a:off x="1961628" y="4399775"/>
              <a:ext cx="559770" cy="410369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hteck 33"/>
          <p:cNvSpPr/>
          <p:nvPr/>
        </p:nvSpPr>
        <p:spPr>
          <a:xfrm>
            <a:off x="1520639" y="2695522"/>
            <a:ext cx="209963" cy="200408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hteck 34"/>
          <p:cNvSpPr/>
          <p:nvPr/>
        </p:nvSpPr>
        <p:spPr>
          <a:xfrm>
            <a:off x="2073810" y="2765732"/>
            <a:ext cx="209963" cy="20040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6"/>
          <p:cNvSpPr>
            <a:spLocks noChangeArrowheads="1"/>
          </p:cNvSpPr>
          <p:nvPr/>
        </p:nvSpPr>
        <p:spPr bwMode="auto">
          <a:xfrm>
            <a:off x="6006956" y="1437781"/>
            <a:ext cx="1562570" cy="2243089"/>
          </a:xfrm>
          <a:prstGeom prst="ellipse">
            <a:avLst/>
          </a:prstGeom>
          <a:noFill/>
          <a:ln w="28575">
            <a:solidFill>
              <a:srgbClr val="000000"/>
            </a:solidFill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6861414" y="2787524"/>
            <a:ext cx="532518" cy="400110"/>
            <a:chOff x="1875660" y="4431950"/>
            <a:chExt cx="797544" cy="511330"/>
          </a:xfrm>
        </p:grpSpPr>
        <p:sp>
          <p:nvSpPr>
            <p:cNvPr id="58" name="Textfeld 57"/>
            <p:cNvSpPr txBox="1"/>
            <p:nvPr/>
          </p:nvSpPr>
          <p:spPr>
            <a:xfrm>
              <a:off x="1875660" y="4431950"/>
              <a:ext cx="797544" cy="511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i="1" dirty="0">
                  <a:solidFill>
                    <a:srgbClr val="FF0000"/>
                  </a:solidFill>
                </a:rPr>
                <a:t>c</a:t>
              </a:r>
              <a:r>
                <a:rPr lang="de-DE" sz="2000" i="1" dirty="0" smtClean="0">
                  <a:solidFill>
                    <a:srgbClr val="FF0000"/>
                  </a:solidFill>
                </a:rPr>
                <a:t>+ 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59" name="Rechteck 58"/>
            <p:cNvSpPr/>
            <p:nvPr/>
          </p:nvSpPr>
          <p:spPr>
            <a:xfrm>
              <a:off x="1932723" y="4523698"/>
              <a:ext cx="55976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" name="Gruppieren 59"/>
          <p:cNvGrpSpPr/>
          <p:nvPr/>
        </p:nvGrpSpPr>
        <p:grpSpPr>
          <a:xfrm>
            <a:off x="6800684" y="2118727"/>
            <a:ext cx="476412" cy="400110"/>
            <a:chOff x="1911255" y="4324626"/>
            <a:chExt cx="536062" cy="511330"/>
          </a:xfrm>
        </p:grpSpPr>
        <p:sp>
          <p:nvSpPr>
            <p:cNvPr id="61" name="Textfeld 60"/>
            <p:cNvSpPr txBox="1"/>
            <p:nvPr/>
          </p:nvSpPr>
          <p:spPr>
            <a:xfrm>
              <a:off x="1911255" y="4324626"/>
              <a:ext cx="536062" cy="511330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de-DE" sz="2000" i="1" dirty="0" smtClean="0">
                  <a:solidFill>
                    <a:srgbClr val="FF0000"/>
                  </a:solidFill>
                </a:rPr>
                <a:t>b+</a:t>
              </a:r>
              <a:endParaRPr lang="de-DE" sz="2000" i="1" dirty="0">
                <a:solidFill>
                  <a:srgbClr val="FF0000"/>
                </a:solidFill>
              </a:endParaRPr>
            </a:p>
          </p:txBody>
        </p:sp>
        <p:sp>
          <p:nvSpPr>
            <p:cNvPr id="63" name="Rechteck 62"/>
            <p:cNvSpPr/>
            <p:nvPr/>
          </p:nvSpPr>
          <p:spPr>
            <a:xfrm>
              <a:off x="1961629" y="4375107"/>
              <a:ext cx="445829" cy="410369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4" name="Textfeld 63"/>
          <p:cNvSpPr txBox="1"/>
          <p:nvPr/>
        </p:nvSpPr>
        <p:spPr>
          <a:xfrm>
            <a:off x="4137982" y="1870414"/>
            <a:ext cx="145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000000"/>
                </a:solidFill>
              </a:rPr>
              <a:t>HH-</a:t>
            </a:r>
          </a:p>
          <a:p>
            <a:r>
              <a:rPr lang="de-DE" sz="2000" dirty="0" err="1" smtClean="0">
                <a:solidFill>
                  <a:srgbClr val="000000"/>
                </a:solidFill>
              </a:rPr>
              <a:t>reduction</a:t>
            </a:r>
            <a:endParaRPr lang="de-D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8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Wahr"/>
  <p:tag name="EMBEDFONTS" val="Falsch"/>
  <p:tag name="USEBOLDAMS" val="Falsch"/>
  <p:tag name="DEFAULTDISPLAYSOURCE" val="\documentclass{slides}\pagestyle{empty}&#10;\begin{document}&#10;\end{document}&#10;"/>
  <p:tag name="TEX2PS" val="latex $(base).tex; dvips -D $(res) -E -o $(base).ps $(base).dvi"/>
  <p:tag name="EXTERNALEDITCOMMAND" val="notepad %"/>
  <p:tag name="GHOSTSCRIPTCOMMAND" val="C:\Programme\gs\gs8.51\bin\gswin32c"/>
  <p:tag name="DEFAULTBITMAP" val="pngmono"/>
  <p:tag name="DEFAULTBLEND" val="Falsch"/>
  <p:tag name="DEFAULTTRANSPARENT" val="Falsch"/>
  <p:tag name="DEFAULTWORKAROUNDTRANSPARENCYBUG" val="Falsch"/>
  <p:tag name="DEFAULTRESOLUTION" val="1200"/>
  <p:tag name="DEFAULTMAGNIFICATION" val="2"/>
  <p:tag name="DEFAULTFONTSIZE" val="10"/>
  <p:tag name="DEFAULTWIDTH" val="348"/>
  <p:tag name="DEFAULTHEIGHT" val="200"/>
  <p:tag name="FIRSTMARK@6DIURJFU768AFTL9" val="3247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On-screen Show (4:3)</PresentationFormat>
  <Paragraphs>247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Wingdings</vt:lpstr>
      <vt:lpstr>cmsy10</vt:lpstr>
      <vt:lpstr>cmmi10</vt:lpstr>
      <vt:lpstr>Symbol</vt:lpstr>
      <vt:lpstr>Script MT Bold</vt:lpstr>
      <vt:lpstr>Cambria Math</vt:lpstr>
      <vt:lpstr>Standarddesign</vt:lpstr>
      <vt:lpstr>Modal Open Petri Nets</vt:lpstr>
      <vt:lpstr>Concurrency Semantics / Refinements</vt:lpstr>
      <vt:lpstr>Compositional Stepwise Refinement</vt:lpstr>
      <vt:lpstr>Modal Transition Systems (MTS) -&gt; MPN</vt:lpstr>
      <vt:lpstr>Asynchronous Communication</vt:lpstr>
      <vt:lpstr>Modal Open Nets (MON)</vt:lpstr>
      <vt:lpstr>MON-Refinement – the Idea</vt:lpstr>
      <vt:lpstr>MON-Refinement – Idea Applied</vt:lpstr>
      <vt:lpstr>MAP – HaddadHennicker Representation of MON</vt:lpstr>
      <vt:lpstr>MAP – Parallel Composition</vt:lpstr>
      <vt:lpstr>Example of Equivalent Asynchronous Behaviour</vt:lpstr>
      <vt:lpstr>Take Home Points</vt:lpstr>
      <vt:lpstr>PowerPoint Presentation</vt:lpstr>
      <vt:lpstr>MON-Refinement is Just Right</vt:lpstr>
      <vt:lpstr>PowerPoint Presentation</vt:lpstr>
      <vt:lpstr>PowerPoint Presentation</vt:lpstr>
      <vt:lpstr>PowerPoint Presentation</vt:lpstr>
    </vt:vector>
  </TitlesOfParts>
  <Company>Universität Augsburg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Timed Petri Nets:Efficiency of Asynchronous Systems</dc:title>
  <dc:creator>Walter Vogler</dc:creator>
  <cp:lastModifiedBy>berti</cp:lastModifiedBy>
  <cp:revision>517</cp:revision>
  <dcterms:created xsi:type="dcterms:W3CDTF">2009-03-20T11:24:18Z</dcterms:created>
  <dcterms:modified xsi:type="dcterms:W3CDTF">2019-06-28T06:35:21Z</dcterms:modified>
</cp:coreProperties>
</file>