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352" r:id="rId3"/>
    <p:sldId id="371" r:id="rId4"/>
    <p:sldId id="353" r:id="rId5"/>
    <p:sldId id="354" r:id="rId6"/>
    <p:sldId id="355" r:id="rId7"/>
    <p:sldId id="372" r:id="rId8"/>
    <p:sldId id="373" r:id="rId9"/>
    <p:sldId id="374" r:id="rId10"/>
    <p:sldId id="375" r:id="rId11"/>
    <p:sldId id="376" r:id="rId12"/>
    <p:sldId id="377" r:id="rId13"/>
    <p:sldId id="356" r:id="rId14"/>
    <p:sldId id="357" r:id="rId15"/>
    <p:sldId id="359" r:id="rId16"/>
    <p:sldId id="369" r:id="rId17"/>
    <p:sldId id="370" r:id="rId18"/>
    <p:sldId id="367" r:id="rId19"/>
    <p:sldId id="368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65" r:id="rId28"/>
    <p:sldId id="358" r:id="rId29"/>
    <p:sldId id="366" r:id="rId30"/>
    <p:sldId id="360" r:id="rId31"/>
    <p:sldId id="361" r:id="rId32"/>
    <p:sldId id="362" r:id="rId33"/>
    <p:sldId id="363" r:id="rId34"/>
    <p:sldId id="364" r:id="rId35"/>
  </p:sldIdLst>
  <p:sldSz cx="6858000" cy="5143500"/>
  <p:notesSz cx="6858000" cy="9144000"/>
  <p:embeddedFontLst>
    <p:embeddedFont>
      <p:font typeface="Arvo" panose="020B0604020202020204" charset="0"/>
      <p:regular r:id="rId37"/>
      <p:bold r:id="rId38"/>
      <p:italic r:id="rId39"/>
      <p:boldItalic r:id="rId40"/>
    </p:embeddedFont>
    <p:embeddedFont>
      <p:font typeface="Roboto Condensed Light" panose="020B0604020202020204" charset="0"/>
      <p:regular r:id="rId41"/>
      <p:bold r:id="rId42"/>
      <p:italic r:id="rId43"/>
      <p:boldItalic r:id="rId44"/>
    </p:embeddedFont>
    <p:embeddedFont>
      <p:font typeface="Roboto Condensed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i" initials="b" lastIdx="1" clrIdx="0">
    <p:extLst>
      <p:ext uri="{19B8F6BF-5375-455C-9EA6-DF929625EA0E}">
        <p15:presenceInfo xmlns:p15="http://schemas.microsoft.com/office/powerpoint/2012/main" userId="ber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9B94C6-C7CD-4070-8B97-8ACE40DD87A9}">
  <a:tblStyle styleId="{FF9B94C6-C7CD-4070-8B97-8ACE40DD87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200" y="48"/>
      </p:cViewPr>
      <p:guideLst/>
    </p:cSldViewPr>
  </p:slideViewPr>
  <p:outlineViewPr>
    <p:cViewPr>
      <p:scale>
        <a:sx n="33" d="100"/>
        <a:sy n="33" d="100"/>
      </p:scale>
      <p:origin x="0" y="-5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49516"/>
            <a:ext cx="1649897" cy="523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3" y="42"/>
            <a:ext cx="5304323" cy="85182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5210131" y="4639733"/>
            <a:ext cx="1652123" cy="50378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10706" y="244529"/>
            <a:ext cx="4119300" cy="47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▰"/>
              <a:defRPr/>
            </a:lvl1pPr>
            <a:lvl2pPr marL="685800" lvl="1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2pPr>
            <a:lvl3pPr marL="1028700" lvl="2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3pPr>
            <a:lvl4pPr marL="1371600" lvl="3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4pPr>
            <a:lvl5pPr marL="1714500" lvl="4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5pPr>
            <a:lvl6pPr marL="2057400" lvl="5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6pPr>
            <a:lvl7pPr marL="2400300" lvl="6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7pPr>
            <a:lvl8pPr marL="2743200" lvl="7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8pPr>
            <a:lvl9pPr marL="3086100" lvl="8" indent="-285750">
              <a:spcBef>
                <a:spcPts val="750"/>
              </a:spcBef>
              <a:spcAft>
                <a:spcPts val="75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5713500" y="4770421"/>
            <a:ext cx="1115550" cy="226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49516"/>
            <a:ext cx="1649897" cy="523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3" y="41"/>
            <a:ext cx="5304323" cy="851902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 userDrawn="1"/>
        </p:nvGrpSpPr>
        <p:grpSpPr>
          <a:xfrm>
            <a:off x="5210131" y="4622800"/>
            <a:ext cx="1652123" cy="520718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dirty="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610706" y="244552"/>
            <a:ext cx="3943800" cy="495327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5713500" y="4757883"/>
            <a:ext cx="1115550" cy="234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49516"/>
            <a:ext cx="1649897" cy="5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9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m4py.pads.rwth-aachen.de/documentation/conformance-checking/token-based-replayer/token-based-replay-diagnostics/" TargetMode="External"/><Relationship Id="rId2" Type="http://schemas.openxmlformats.org/officeDocument/2006/relationships/hyperlink" Target="http://pm4py.pads.rwth-aachen.de/documentation/conformance-checking/token-based-replayer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09105" y="1823383"/>
            <a:ext cx="5809817" cy="978266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vl="0"/>
            <a:r>
              <a:rPr lang="en" sz="2400" dirty="0"/>
              <a:t/>
            </a:r>
            <a:br>
              <a:rPr lang="en" sz="2400" dirty="0"/>
            </a:br>
            <a:r>
              <a:rPr lang="en-US" sz="2400" dirty="0"/>
              <a:t>Reviving Token-based Replay: Increasing </a:t>
            </a:r>
            <a:r>
              <a:rPr lang="en-US" sz="2400" dirty="0"/>
              <a:t>Speed While </a:t>
            </a:r>
            <a:r>
              <a:rPr lang="en-US" sz="2400" dirty="0"/>
              <a:t>Improving Diagnostics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/>
            </a:r>
            <a:br>
              <a:rPr lang="en" sz="2400" dirty="0"/>
            </a:br>
            <a:r>
              <a:rPr lang="en" sz="1800" dirty="0"/>
              <a:t>ATAED 2019</a:t>
            </a:r>
            <a:br>
              <a:rPr lang="en" sz="1800" dirty="0"/>
            </a:br>
            <a:r>
              <a:rPr lang="en" sz="1350" dirty="0"/>
              <a:t>Alessandro Berti, </a:t>
            </a:r>
            <a:r>
              <a:rPr lang="de-DE" sz="1350" dirty="0"/>
              <a:t>Wil van der Aalst</a:t>
            </a:r>
            <a:r>
              <a:rPr lang="en" sz="1800" dirty="0"/>
              <a:t/>
            </a:r>
            <a:br>
              <a:rPr lang="en" sz="1800" dirty="0"/>
            </a:b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200400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7" name="Oval 26"/>
          <p:cNvSpPr/>
          <p:nvPr/>
        </p:nvSpPr>
        <p:spPr>
          <a:xfrm>
            <a:off x="6167815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1126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681915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7" name="Oval 26"/>
          <p:cNvSpPr/>
          <p:nvPr/>
        </p:nvSpPr>
        <p:spPr>
          <a:xfrm>
            <a:off x="6167815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41755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247231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7" name="Oval 26"/>
          <p:cNvSpPr/>
          <p:nvPr/>
        </p:nvSpPr>
        <p:spPr>
          <a:xfrm>
            <a:off x="6119326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394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 of the Paper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34" y="1230728"/>
            <a:ext cx="1441038" cy="95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20" y="2227991"/>
            <a:ext cx="2452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(1) The „abandoned“ replay technique</a:t>
            </a:r>
            <a:endParaRPr lang="de-DE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28" y="1575585"/>
            <a:ext cx="1503103" cy="121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6773" y="2806582"/>
            <a:ext cx="3268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(2) Motivations for re-introduction</a:t>
            </a:r>
            <a:endParaRPr lang="de-DE" sz="1500" b="1" dirty="0"/>
          </a:p>
        </p:txBody>
      </p:sp>
      <p:pic>
        <p:nvPicPr>
          <p:cNvPr id="1026" name="Picture 2" descr="Image result for hist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16" y="3416614"/>
            <a:ext cx="1157849" cy="8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1575" y="4220753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(4) Results</a:t>
            </a:r>
            <a:endParaRPr lang="de-DE" sz="1050" dirty="0"/>
          </a:p>
        </p:txBody>
      </p:sp>
      <p:pic>
        <p:nvPicPr>
          <p:cNvPr id="1028" name="Picture 4" descr="Image result for optimal p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3" y="2875699"/>
            <a:ext cx="1787730" cy="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572" y="3833921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(3) Technique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4478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08" y="831586"/>
            <a:ext cx="3943800" cy="371495"/>
          </a:xfrm>
        </p:spPr>
        <p:txBody>
          <a:bodyPr/>
          <a:lstStyle/>
          <a:p>
            <a:r>
              <a:rPr lang="de-DE" dirty="0" smtClean="0"/>
              <a:t>Alignments approach is inherently slower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48378" y="1428190"/>
            <a:ext cx="2533725" cy="2636573"/>
          </a:xfrm>
        </p:spPr>
        <p:txBody>
          <a:bodyPr/>
          <a:lstStyle/>
          <a:p>
            <a:r>
              <a:rPr lang="de-DE" sz="1350" dirty="0"/>
              <a:t>Much work in recent years:</a:t>
            </a:r>
          </a:p>
          <a:p>
            <a:pPr lvl="1"/>
            <a:r>
              <a:rPr lang="de-DE" sz="1350" dirty="0"/>
              <a:t>Heuristics.</a:t>
            </a:r>
          </a:p>
          <a:p>
            <a:pPr lvl="1"/>
            <a:r>
              <a:rPr lang="de-DE" sz="1350" dirty="0"/>
              <a:t>Decomposing/</a:t>
            </a:r>
            <a:br>
              <a:rPr lang="de-DE" sz="1350" dirty="0"/>
            </a:br>
            <a:r>
              <a:rPr lang="de-DE" sz="1350" dirty="0"/>
              <a:t>Recomposing.</a:t>
            </a:r>
          </a:p>
          <a:p>
            <a:r>
              <a:rPr lang="de-DE" sz="1350" dirty="0"/>
              <a:t>But for its nature, an optimal alignment implementation is slower than an optimal token-based replay.</a:t>
            </a:r>
          </a:p>
          <a:p>
            <a:r>
              <a:rPr lang="de-DE" sz="1350" dirty="0"/>
              <a:t>Playing with 3 cards (sync, move on model, move on log) rather than with 2.</a:t>
            </a:r>
            <a:endParaRPr lang="de-DE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6" y="1482088"/>
            <a:ext cx="3014818" cy="628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0" y="2802654"/>
            <a:ext cx="2926121" cy="10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 of the Paper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34" y="1230728"/>
            <a:ext cx="1441038" cy="95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20" y="2227991"/>
            <a:ext cx="2452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(1) The „abandoned“ replay technique</a:t>
            </a:r>
            <a:endParaRPr lang="de-DE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28" y="1575585"/>
            <a:ext cx="1503103" cy="121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4037" y="2850097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(2) Motivations for re-introduction</a:t>
            </a:r>
            <a:endParaRPr lang="de-DE" sz="1050" dirty="0"/>
          </a:p>
        </p:txBody>
      </p:sp>
      <p:pic>
        <p:nvPicPr>
          <p:cNvPr id="1026" name="Picture 2" descr="Image result for hist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16" y="3416614"/>
            <a:ext cx="1157849" cy="8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1575" y="4220753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(4) Results</a:t>
            </a:r>
            <a:endParaRPr lang="de-DE" sz="1050" dirty="0"/>
          </a:p>
        </p:txBody>
      </p:sp>
      <p:pic>
        <p:nvPicPr>
          <p:cNvPr id="1028" name="Picture 4" descr="Image result for optimal p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3" y="2875699"/>
            <a:ext cx="1787730" cy="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507" y="3780133"/>
            <a:ext cx="1433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(3) Technique</a:t>
            </a:r>
            <a:endParaRPr lang="de-DE" sz="1500" b="1" dirty="0"/>
          </a:p>
        </p:txBody>
      </p:sp>
    </p:spTree>
    <p:extLst>
      <p:ext uri="{BB962C8B-B14F-4D97-AF65-F5344CB8AC3E}">
        <p14:creationId xmlns:p14="http://schemas.microsoft.com/office/powerpoint/2010/main" val="6630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approach of token-based replay (1)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56" y="1088763"/>
            <a:ext cx="4599450" cy="2359125"/>
          </a:xfrm>
        </p:spPr>
        <p:txBody>
          <a:bodyPr/>
          <a:lstStyle/>
          <a:p>
            <a:r>
              <a:rPr lang="de-DE" dirty="0" smtClean="0"/>
              <a:t>Reason about places, not markings!</a:t>
            </a:r>
          </a:p>
          <a:p>
            <a:r>
              <a:rPr lang="de-DE" dirty="0" smtClean="0"/>
              <a:t>Prior to the replay, memorize a map of shortest paths containing only invisibles between places.</a:t>
            </a:r>
          </a:p>
          <a:p>
            <a:pPr marL="57150" indent="0"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5" name="Picture 2" descr="Image result for invisible tran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79" y="3135684"/>
            <a:ext cx="2317904" cy="114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approach of token-based replay (2)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" y="1570394"/>
            <a:ext cx="3994714" cy="2359125"/>
          </a:xfrm>
        </p:spPr>
        <p:txBody>
          <a:bodyPr/>
          <a:lstStyle/>
          <a:p>
            <a:r>
              <a:rPr lang="de-DE" sz="1500" dirty="0"/>
              <a:t>When a transition </a:t>
            </a:r>
            <a:r>
              <a:rPr lang="de-DE" sz="1500" dirty="0"/>
              <a:t>cannot </a:t>
            </a:r>
            <a:r>
              <a:rPr lang="de-DE" sz="1500" dirty="0"/>
              <a:t>fire, reason about </a:t>
            </a:r>
            <a:r>
              <a:rPr lang="de-DE" sz="1500" b="1" dirty="0"/>
              <a:t>places</a:t>
            </a:r>
            <a:r>
              <a:rPr lang="de-DE" sz="1500" dirty="0"/>
              <a:t> not about markings.</a:t>
            </a:r>
          </a:p>
          <a:p>
            <a:r>
              <a:rPr lang="de-DE" sz="1500" dirty="0"/>
              <a:t>Try to use the shortest paths between places, possibly several times, to reach a marking where the transition can fire.</a:t>
            </a:r>
          </a:p>
          <a:p>
            <a:r>
              <a:rPr lang="de-DE" sz="1500" dirty="0"/>
              <a:t>While the approach work on any accepting Petri net, it provides the biggest performance gains in models with long chains of invisibles (Inductive Miner, Heuristics Miner, Split Miner).</a:t>
            </a:r>
            <a:endParaRPr lang="de-DE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pic>
        <p:nvPicPr>
          <p:cNvPr id="10242" name="Picture 2" descr="Image result for inductive miner invis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96" y="1913093"/>
            <a:ext cx="2725419" cy="16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Solution for the token flood!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709" y="2141438"/>
            <a:ext cx="5917481" cy="2359125"/>
          </a:xfrm>
        </p:spPr>
        <p:txBody>
          <a:bodyPr/>
          <a:lstStyle/>
          <a:p>
            <a:r>
              <a:rPr lang="de-DE" sz="2000" dirty="0" smtClean="0"/>
              <a:t>Using structural properties of the provided model.</a:t>
            </a:r>
          </a:p>
          <a:p>
            <a:r>
              <a:rPr lang="de-DE" sz="2000" dirty="0" smtClean="0"/>
              <a:t>Answer to question: how many tokens can be in a place? (S-components, place bounds).</a:t>
            </a:r>
          </a:p>
          <a:p>
            <a:r>
              <a:rPr lang="de-DE" sz="2000" dirty="0" smtClean="0"/>
              <a:t>If during the token based replay there are more tokens than allowed, freeze superfluous tokens.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78" y="483947"/>
            <a:ext cx="1242822" cy="12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443158" y="1831773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2449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 of the Paper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34" y="1230728"/>
            <a:ext cx="1441038" cy="95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240" y="2219688"/>
            <a:ext cx="34724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(1) The abandoned replay technique</a:t>
            </a:r>
            <a:endParaRPr lang="de-DE" sz="15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28" y="1575585"/>
            <a:ext cx="1503103" cy="121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4037" y="2850097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(2) Motivations for re-introduction</a:t>
            </a:r>
            <a:endParaRPr lang="de-DE" sz="1050" dirty="0"/>
          </a:p>
        </p:txBody>
      </p:sp>
      <p:pic>
        <p:nvPicPr>
          <p:cNvPr id="1026" name="Picture 2" descr="Image result for hist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16" y="3416614"/>
            <a:ext cx="1157849" cy="8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1575" y="4220753"/>
            <a:ext cx="8370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(4) Results</a:t>
            </a:r>
            <a:endParaRPr lang="de-DE" sz="1050" dirty="0"/>
          </a:p>
        </p:txBody>
      </p:sp>
      <p:pic>
        <p:nvPicPr>
          <p:cNvPr id="1028" name="Picture 4" descr="Image result for optimal p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3" y="2875699"/>
            <a:ext cx="1787730" cy="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572" y="3833921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(3) Technique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526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8604" y="1826067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5645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5882" y="1831773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4771203" y="1831773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9" name="Up Arrow 28"/>
          <p:cNvSpPr/>
          <p:nvPr/>
        </p:nvSpPr>
        <p:spPr>
          <a:xfrm>
            <a:off x="4771202" y="2056053"/>
            <a:ext cx="97491" cy="21005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30" name="TextBox 29"/>
          <p:cNvSpPr txBox="1"/>
          <p:nvPr/>
        </p:nvSpPr>
        <p:spPr>
          <a:xfrm>
            <a:off x="4537897" y="2260400"/>
            <a:ext cx="6527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Missing (1)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1061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5882" y="1831773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6271276" y="1826067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33336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09180" y="1800779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6271276" y="1826067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9" name="Oval 28"/>
          <p:cNvSpPr/>
          <p:nvPr/>
        </p:nvSpPr>
        <p:spPr>
          <a:xfrm>
            <a:off x="1923598" y="1852486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30" name="Up Arrow 29"/>
          <p:cNvSpPr/>
          <p:nvPr/>
        </p:nvSpPr>
        <p:spPr>
          <a:xfrm>
            <a:off x="1939699" y="2076949"/>
            <a:ext cx="97491" cy="21005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31" name="TextBox 30"/>
          <p:cNvSpPr txBox="1"/>
          <p:nvPr/>
        </p:nvSpPr>
        <p:spPr>
          <a:xfrm>
            <a:off x="1706394" y="2281296"/>
            <a:ext cx="6527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Missing (2)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140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5882" y="1831773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6271276" y="1826067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9" name="Oval 28"/>
          <p:cNvSpPr/>
          <p:nvPr/>
        </p:nvSpPr>
        <p:spPr>
          <a:xfrm>
            <a:off x="3295214" y="1831773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40420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5882" y="1831773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6271276" y="1826067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9" name="Oval 28"/>
          <p:cNvSpPr/>
          <p:nvPr/>
        </p:nvSpPr>
        <p:spPr>
          <a:xfrm>
            <a:off x="4771203" y="1831773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7985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 – Token flood solution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2" y="2430975"/>
            <a:ext cx="5729018" cy="147523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Replaying </a:t>
            </a:r>
            <a:r>
              <a:rPr lang="de-DE" dirty="0" smtClean="0"/>
              <a:t>trace </a:t>
            </a:r>
            <a:r>
              <a:rPr lang="de-DE" b="1" dirty="0" smtClean="0"/>
              <a:t>&lt;A,D,B,C,D&gt;</a:t>
            </a:r>
            <a:r>
              <a:rPr lang="de-DE" dirty="0" smtClean="0"/>
              <a:t>, token in </a:t>
            </a:r>
            <a:r>
              <a:rPr lang="de-DE" b="1" dirty="0" smtClean="0"/>
              <a:t>p1</a:t>
            </a:r>
            <a:r>
              <a:rPr lang="de-DE" dirty="0" smtClean="0"/>
              <a:t> is frozen after insertion of the missing token in </a:t>
            </a:r>
            <a:r>
              <a:rPr lang="de-DE" b="1" dirty="0" smtClean="0"/>
              <a:t>p3</a:t>
            </a:r>
            <a:r>
              <a:rPr lang="de-DE" dirty="0" smtClean="0"/>
              <a:t> (to execute the first instance of </a:t>
            </a:r>
            <a:r>
              <a:rPr lang="de-DE" b="1" dirty="0" smtClean="0"/>
              <a:t>D</a:t>
            </a:r>
            <a:r>
              <a:rPr lang="de-DE" dirty="0" smtClean="0"/>
              <a:t>).</a:t>
            </a:r>
          </a:p>
          <a:p>
            <a:r>
              <a:rPr lang="de-DE" dirty="0" smtClean="0"/>
              <a:t>Why this?</a:t>
            </a:r>
          </a:p>
          <a:p>
            <a:r>
              <a:rPr lang="de-DE" dirty="0" smtClean="0"/>
              <a:t>So, </a:t>
            </a:r>
            <a:r>
              <a:rPr lang="de-DE" b="1" dirty="0" smtClean="0"/>
              <a:t>M=2</a:t>
            </a:r>
            <a:r>
              <a:rPr lang="de-DE" dirty="0" smtClean="0"/>
              <a:t> (two missing tokens), </a:t>
            </a:r>
            <a:r>
              <a:rPr lang="de-DE" b="1" dirty="0" smtClean="0"/>
              <a:t>R=0</a:t>
            </a:r>
            <a:r>
              <a:rPr lang="de-DE" dirty="0" smtClean="0"/>
              <a:t> and </a:t>
            </a:r>
            <a:r>
              <a:rPr lang="de-DE" b="1" dirty="0" smtClean="0"/>
              <a:t>F=1</a:t>
            </a:r>
            <a:r>
              <a:rPr lang="de-DE" dirty="0" smtClean="0"/>
              <a:t> (frozen).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5" name="Oval 4"/>
          <p:cNvSpPr/>
          <p:nvPr/>
        </p:nvSpPr>
        <p:spPr>
          <a:xfrm>
            <a:off x="311947" y="1733803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6" name="Rectangle 5"/>
          <p:cNvSpPr/>
          <p:nvPr/>
        </p:nvSpPr>
        <p:spPr>
          <a:xfrm>
            <a:off x="932433" y="1665767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7" name="Oval 6"/>
          <p:cNvSpPr/>
          <p:nvPr/>
        </p:nvSpPr>
        <p:spPr>
          <a:xfrm>
            <a:off x="173797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Rectangle 7"/>
          <p:cNvSpPr/>
          <p:nvPr/>
        </p:nvSpPr>
        <p:spPr>
          <a:xfrm>
            <a:off x="2358461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9" name="Oval 8"/>
          <p:cNvSpPr/>
          <p:nvPr/>
        </p:nvSpPr>
        <p:spPr>
          <a:xfrm>
            <a:off x="3164003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0" name="Rectangle 9"/>
          <p:cNvSpPr/>
          <p:nvPr/>
        </p:nvSpPr>
        <p:spPr>
          <a:xfrm>
            <a:off x="3784489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1" name="Oval 10"/>
          <p:cNvSpPr/>
          <p:nvPr/>
        </p:nvSpPr>
        <p:spPr>
          <a:xfrm>
            <a:off x="4643296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2" name="Rectangle 11"/>
          <p:cNvSpPr/>
          <p:nvPr/>
        </p:nvSpPr>
        <p:spPr>
          <a:xfrm>
            <a:off x="5263782" y="1660061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13" name="Oval 12"/>
          <p:cNvSpPr/>
          <p:nvPr/>
        </p:nvSpPr>
        <p:spPr>
          <a:xfrm>
            <a:off x="6129195" y="1728097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15" name="Straight Arrow Connector 14"/>
          <p:cNvCxnSpPr>
            <a:stCxn id="5" idx="6"/>
            <a:endCxn id="6" idx="1"/>
          </p:cNvCxnSpPr>
          <p:nvPr/>
        </p:nvCxnSpPr>
        <p:spPr>
          <a:xfrm flipV="1">
            <a:off x="654847" y="1883481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7" idx="2"/>
          </p:cNvCxnSpPr>
          <p:nvPr/>
        </p:nvCxnSpPr>
        <p:spPr>
          <a:xfrm flipV="1">
            <a:off x="1520260" y="1877776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1"/>
          </p:cNvCxnSpPr>
          <p:nvPr/>
        </p:nvCxnSpPr>
        <p:spPr>
          <a:xfrm flipV="1">
            <a:off x="2080875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9" idx="2"/>
          </p:cNvCxnSpPr>
          <p:nvPr/>
        </p:nvCxnSpPr>
        <p:spPr>
          <a:xfrm>
            <a:off x="2946289" y="1877775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0" idx="1"/>
          </p:cNvCxnSpPr>
          <p:nvPr/>
        </p:nvCxnSpPr>
        <p:spPr>
          <a:xfrm flipV="1">
            <a:off x="3506903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2"/>
          </p:cNvCxnSpPr>
          <p:nvPr/>
        </p:nvCxnSpPr>
        <p:spPr>
          <a:xfrm>
            <a:off x="4372317" y="1877775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2" idx="1"/>
          </p:cNvCxnSpPr>
          <p:nvPr/>
        </p:nvCxnSpPr>
        <p:spPr>
          <a:xfrm flipV="1">
            <a:off x="4986196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2"/>
          </p:cNvCxnSpPr>
          <p:nvPr/>
        </p:nvCxnSpPr>
        <p:spPr>
          <a:xfrm>
            <a:off x="5851609" y="1877775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37975" y="1516088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3217985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4692260" y="1482074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8" name="Oval 27"/>
          <p:cNvSpPr/>
          <p:nvPr/>
        </p:nvSpPr>
        <p:spPr>
          <a:xfrm>
            <a:off x="1865882" y="1831773"/>
            <a:ext cx="87086" cy="10341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7" name="Oval 26"/>
          <p:cNvSpPr/>
          <p:nvPr/>
        </p:nvSpPr>
        <p:spPr>
          <a:xfrm>
            <a:off x="6334399" y="1831773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9" name="Oval 28"/>
          <p:cNvSpPr/>
          <p:nvPr/>
        </p:nvSpPr>
        <p:spPr>
          <a:xfrm>
            <a:off x="6190994" y="1825101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25027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Taking implementation tricks „on the other side of the river“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11732" y="1428191"/>
            <a:ext cx="2533725" cy="2641808"/>
          </a:xfrm>
        </p:spPr>
        <p:txBody>
          <a:bodyPr/>
          <a:lstStyle/>
          <a:p>
            <a:r>
              <a:rPr lang="de-DE" sz="1350" b="1" dirty="0"/>
              <a:t>Postfix caching</a:t>
            </a:r>
            <a:r>
              <a:rPr lang="de-DE" sz="1350" dirty="0"/>
              <a:t>: a trick taken from the alignments implementation of ProM6.</a:t>
            </a:r>
          </a:p>
          <a:p>
            <a:r>
              <a:rPr lang="de-DE" sz="1350" dirty="0"/>
              <a:t>The choices done are the same if the marking and the remaining postfix is the same.</a:t>
            </a:r>
          </a:p>
          <a:p>
            <a:r>
              <a:rPr lang="de-DE" sz="1350" dirty="0"/>
              <a:t>New concept for TR: </a:t>
            </a:r>
            <a:r>
              <a:rPr lang="de-DE" sz="1350" b="1" dirty="0"/>
              <a:t>activity caching</a:t>
            </a:r>
            <a:r>
              <a:rPr lang="de-DE" sz="1350" dirty="0"/>
              <a:t>. The choices done (invisibles) are the same if the marking and the target activity is the same. </a:t>
            </a:r>
            <a:endParaRPr lang="de-DE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pic>
        <p:nvPicPr>
          <p:cNvPr id="4098" name="Picture 2" descr="Image result for river 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4" y="1980334"/>
            <a:ext cx="2233885" cy="167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Diagnostics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898" y="1466704"/>
            <a:ext cx="2533725" cy="2043225"/>
          </a:xfrm>
        </p:spPr>
        <p:txBody>
          <a:bodyPr/>
          <a:lstStyle/>
          <a:p>
            <a:r>
              <a:rPr lang="de-DE" dirty="0" smtClean="0"/>
              <a:t>Some diagnostics were implemented only for alignments.</a:t>
            </a:r>
          </a:p>
          <a:p>
            <a:r>
              <a:rPr lang="de-DE" dirty="0" smtClean="0"/>
              <a:t>Similar approaches could be used also for token-based replay (e.g., storing the incremental case history along with the replay).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pic>
        <p:nvPicPr>
          <p:cNvPr id="8194" name="Picture 2" descr="http://pm4py.pads.rwth-aachen.de/wp-content/uploads/2019/02/T02Checkconfirmationofrecei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43" y="2562896"/>
            <a:ext cx="1685707" cy="152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5" y="1360391"/>
            <a:ext cx="2275769" cy="112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804899" y="1212832"/>
            <a:ext cx="2533725" cy="2327687"/>
          </a:xfrm>
        </p:spPr>
        <p:txBody>
          <a:bodyPr/>
          <a:lstStyle/>
          <a:p>
            <a:r>
              <a:rPr lang="de-DE" sz="1350" b="1" dirty="0"/>
              <a:t>PM4Py</a:t>
            </a:r>
            <a:r>
              <a:rPr lang="de-DE" sz="1350" dirty="0"/>
              <a:t> Python process mining library.</a:t>
            </a:r>
          </a:p>
          <a:p>
            <a:r>
              <a:rPr lang="de-DE" sz="1350" dirty="0"/>
              <a:t>Documentation: </a:t>
            </a:r>
            <a:r>
              <a:rPr lang="de-DE" sz="1350" dirty="0">
                <a:hlinkClick r:id="rId2"/>
              </a:rPr>
              <a:t>http://pm4py.pads.rwth-aachen.de/documentation/conformance-checking/token-based-replayer</a:t>
            </a:r>
            <a:r>
              <a:rPr lang="de-DE" sz="1350" dirty="0">
                <a:hlinkClick r:id="rId2"/>
              </a:rPr>
              <a:t>/</a:t>
            </a:r>
            <a:r>
              <a:rPr lang="de-DE" sz="1350" dirty="0"/>
              <a:t> </a:t>
            </a:r>
          </a:p>
          <a:p>
            <a:r>
              <a:rPr lang="de-DE" sz="1350" dirty="0"/>
              <a:t>Diagnostics: </a:t>
            </a:r>
            <a:r>
              <a:rPr lang="de-DE" sz="1350" dirty="0">
                <a:hlinkClick r:id="rId3"/>
              </a:rPr>
              <a:t>http://pm4py.pads.rwth-aachen.de/documentation/conformance-checking/token-based-replayer/token-based-replay-diagnostics</a:t>
            </a:r>
            <a:r>
              <a:rPr lang="de-DE" sz="1350" dirty="0">
                <a:hlinkClick r:id="rId3"/>
              </a:rPr>
              <a:t>/</a:t>
            </a:r>
            <a:r>
              <a:rPr lang="de-DE" sz="1350" dirty="0"/>
              <a:t> </a:t>
            </a:r>
            <a:endParaRPr lang="de-DE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pic>
        <p:nvPicPr>
          <p:cNvPr id="9218" name="Picture 2" descr="http://pm4py.pads.rwth-aachen.de/wp-content/uploads/2018/12/pm4py_white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6" y="1553127"/>
            <a:ext cx="1506204" cy="22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5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Techniques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826" y="3181969"/>
            <a:ext cx="4599450" cy="1038785"/>
          </a:xfrm>
        </p:spPr>
        <p:txBody>
          <a:bodyPr/>
          <a:lstStyle/>
          <a:p>
            <a:r>
              <a:rPr lang="en-US" sz="1500" dirty="0"/>
              <a:t>Ways to match the process model elements with the log events.</a:t>
            </a:r>
          </a:p>
          <a:p>
            <a:r>
              <a:rPr lang="en-US" sz="1500" dirty="0"/>
              <a:t>Two techniques are “mainstream”: token-based replay and alignments</a:t>
            </a:r>
            <a:endParaRPr lang="de-DE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4" y="1310032"/>
            <a:ext cx="3114784" cy="1901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867" y="2507824"/>
            <a:ext cx="3014818" cy="628682"/>
          </a:xfrm>
          <a:prstGeom prst="rect">
            <a:avLst/>
          </a:prstGeom>
        </p:spPr>
      </p:pic>
      <p:pic>
        <p:nvPicPr>
          <p:cNvPr id="1026" name="Picture 2" descr="Bildergebnis fÃ¼r token based rep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51" y="1310033"/>
            <a:ext cx="2034951" cy="10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 of the Paper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34" y="1230728"/>
            <a:ext cx="1441038" cy="95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020" y="2227991"/>
            <a:ext cx="2452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(1) The „abandoned“ replay technique</a:t>
            </a:r>
            <a:endParaRPr lang="de-DE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728" y="1575585"/>
            <a:ext cx="1503103" cy="121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4037" y="2850097"/>
            <a:ext cx="21643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(2) Motivations for re-introduction</a:t>
            </a:r>
            <a:endParaRPr lang="de-DE" sz="1050" dirty="0"/>
          </a:p>
        </p:txBody>
      </p:sp>
      <p:pic>
        <p:nvPicPr>
          <p:cNvPr id="1026" name="Picture 2" descr="Image result for hist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12" y="3230139"/>
            <a:ext cx="1157849" cy="8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112" y="4085756"/>
            <a:ext cx="1168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b="1" dirty="0"/>
              <a:t>(4) Results</a:t>
            </a:r>
            <a:endParaRPr lang="de-DE" sz="1500" b="1" dirty="0"/>
          </a:p>
        </p:txBody>
      </p:sp>
      <p:pic>
        <p:nvPicPr>
          <p:cNvPr id="1028" name="Picture 4" descr="Image result for optimal p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63" y="2875699"/>
            <a:ext cx="1787730" cy="9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7572" y="3833921"/>
            <a:ext cx="10182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(3) Technique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962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Performance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6" y="1686202"/>
            <a:ext cx="5368178" cy="1862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0358" y="1587594"/>
            <a:ext cx="1288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T.I.P4Pys</a:t>
            </a:r>
          </a:p>
          <a:p>
            <a:r>
              <a:rPr lang="en-US" sz="1050" dirty="0"/>
              <a:t>=</a:t>
            </a:r>
          </a:p>
          <a:p>
            <a:r>
              <a:rPr lang="en-US" sz="1050" dirty="0"/>
              <a:t>Execution time</a:t>
            </a:r>
          </a:p>
          <a:p>
            <a:r>
              <a:rPr lang="en-US" sz="1050" dirty="0"/>
              <a:t>o</a:t>
            </a:r>
            <a:r>
              <a:rPr lang="en-US" sz="1050" dirty="0"/>
              <a:t>f the token</a:t>
            </a:r>
          </a:p>
          <a:p>
            <a:r>
              <a:rPr lang="en-US" sz="1050" dirty="0"/>
              <a:t>b</a:t>
            </a:r>
            <a:r>
              <a:rPr lang="en-US" sz="1050" dirty="0"/>
              <a:t>ased replay</a:t>
            </a:r>
          </a:p>
          <a:p>
            <a:r>
              <a:rPr lang="en-US" sz="1050" dirty="0"/>
              <a:t>in PM4Py</a:t>
            </a:r>
          </a:p>
          <a:p>
            <a:endParaRPr lang="en-US" sz="1050" dirty="0"/>
          </a:p>
          <a:p>
            <a:r>
              <a:rPr lang="en-US" sz="1050" b="1" dirty="0">
                <a:solidFill>
                  <a:srgbClr val="FF0000"/>
                </a:solidFill>
              </a:rPr>
              <a:t>A.I.P6s</a:t>
            </a:r>
          </a:p>
          <a:p>
            <a:r>
              <a:rPr lang="en-US" sz="1050" dirty="0"/>
              <a:t>=</a:t>
            </a:r>
          </a:p>
          <a:p>
            <a:r>
              <a:rPr lang="en-US" sz="1050" dirty="0"/>
              <a:t>Execution time</a:t>
            </a:r>
          </a:p>
          <a:p>
            <a:r>
              <a:rPr lang="en-US" sz="1050" dirty="0"/>
              <a:t>o</a:t>
            </a:r>
            <a:r>
              <a:rPr lang="en-US" sz="1050" dirty="0"/>
              <a:t>f the alignments</a:t>
            </a:r>
          </a:p>
          <a:p>
            <a:r>
              <a:rPr lang="en-US" sz="1050" dirty="0"/>
              <a:t>i</a:t>
            </a:r>
            <a:r>
              <a:rPr lang="en-US" sz="1050" dirty="0"/>
              <a:t>n ProM6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5928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Effectiveness of the postfix/activity caching tricks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38" y="1870756"/>
            <a:ext cx="5867702" cy="17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Fitness comparison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" y="1323245"/>
            <a:ext cx="4622865" cy="2675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20346" y="1550614"/>
            <a:ext cx="2008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Left side=</a:t>
            </a:r>
          </a:p>
          <a:p>
            <a:r>
              <a:rPr lang="en-US" sz="1050" dirty="0"/>
              <a:t>Model extracted by</a:t>
            </a:r>
          </a:p>
          <a:p>
            <a:r>
              <a:rPr lang="en-US" sz="1050" dirty="0"/>
              <a:t>Inductive Miner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Fitness TBR PM4Py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Fitness TBR ProM4/5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Fitness Alignments ProM6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b="1" dirty="0">
                <a:solidFill>
                  <a:srgbClr val="FF0000"/>
                </a:solidFill>
              </a:rPr>
              <a:t>Right side=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Model extracted by Alpha Miner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Fitness TBR PM4Py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Fitness Alignments ProM6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455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Comparison of the enabled transitions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43" y="1310382"/>
            <a:ext cx="4886158" cy="275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Token-based Replay: an abandoned technique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44792" y="1132532"/>
            <a:ext cx="2533725" cy="2641808"/>
          </a:xfrm>
        </p:spPr>
        <p:txBody>
          <a:bodyPr/>
          <a:lstStyle/>
          <a:p>
            <a:r>
              <a:rPr lang="de-DE" dirty="0" smtClean="0"/>
              <a:t>Leading replay technique in ProM4/ProM5.</a:t>
            </a:r>
          </a:p>
          <a:p>
            <a:r>
              <a:rPr lang="de-DE" dirty="0" smtClean="0"/>
              <a:t>Can handle any accepting Petri net.</a:t>
            </a:r>
          </a:p>
          <a:p>
            <a:r>
              <a:rPr lang="de-DE" dirty="0" smtClean="0"/>
              <a:t>Fast if the model does not contain invisible transitions.</a:t>
            </a:r>
          </a:p>
          <a:p>
            <a:r>
              <a:rPr lang="de-DE" dirty="0" smtClean="0"/>
              <a:t>Several problems:</a:t>
            </a:r>
          </a:p>
          <a:p>
            <a:pPr lvl="1"/>
            <a:r>
              <a:rPr lang="de-DE" dirty="0" smtClean="0"/>
              <a:t>P1 - Management of invisible transitions</a:t>
            </a:r>
          </a:p>
          <a:p>
            <a:pPr lvl="1"/>
            <a:r>
              <a:rPr lang="de-DE" dirty="0" smtClean="0"/>
              <a:t>P2 - Token flood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pic>
        <p:nvPicPr>
          <p:cNvPr id="2050" name="Picture 2" descr="Image result for prom 5 process m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" y="1916056"/>
            <a:ext cx="3127796" cy="16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(P1) Handling of invisible transitions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737550" y="1453529"/>
            <a:ext cx="2533725" cy="2043225"/>
          </a:xfrm>
        </p:spPr>
        <p:txBody>
          <a:bodyPr/>
          <a:lstStyle/>
          <a:p>
            <a:r>
              <a:rPr lang="de-DE" dirty="0" smtClean="0"/>
              <a:t>Trace </a:t>
            </a:r>
            <a:r>
              <a:rPr lang="de-DE" b="1" dirty="0" smtClean="0"/>
              <a:t>&lt;A,C&gt;: C </a:t>
            </a:r>
            <a:r>
              <a:rPr lang="de-DE" dirty="0" smtClean="0"/>
              <a:t>could be reached firing </a:t>
            </a:r>
            <a:r>
              <a:rPr lang="de-DE" b="1" dirty="0" smtClean="0"/>
              <a:t>Inv2</a:t>
            </a:r>
            <a:r>
              <a:rPr lang="de-DE" dirty="0" smtClean="0"/>
              <a:t>.</a:t>
            </a:r>
          </a:p>
          <a:p>
            <a:r>
              <a:rPr lang="de-DE" dirty="0" smtClean="0"/>
              <a:t>To discover that, the token-based replay implementation in ProM5 explores locally the state-space.</a:t>
            </a:r>
          </a:p>
          <a:p>
            <a:r>
              <a:rPr lang="de-DE" dirty="0" smtClean="0"/>
              <a:t>Heuristics are adopted to choose the paths to explore.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3074" name="Picture 2" descr="Image result for invisible transi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6" y="2182247"/>
            <a:ext cx="2564606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48925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7077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71650" y="1927450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4578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71650" y="1927450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7" name="Oval 26"/>
          <p:cNvSpPr/>
          <p:nvPr/>
        </p:nvSpPr>
        <p:spPr>
          <a:xfrm>
            <a:off x="4676971" y="1927450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" name="Up Arrow 3"/>
          <p:cNvSpPr/>
          <p:nvPr/>
        </p:nvSpPr>
        <p:spPr>
          <a:xfrm>
            <a:off x="4693071" y="2165817"/>
            <a:ext cx="97491" cy="21005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8" name="TextBox 7"/>
          <p:cNvSpPr txBox="1"/>
          <p:nvPr/>
        </p:nvSpPr>
        <p:spPr>
          <a:xfrm>
            <a:off x="4459766" y="2370164"/>
            <a:ext cx="6527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Missing (1)</a:t>
            </a: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870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(P2) Token flood problem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18" y="2375869"/>
            <a:ext cx="5860851" cy="1204631"/>
          </a:xfrm>
        </p:spPr>
        <p:txBody>
          <a:bodyPr/>
          <a:lstStyle/>
          <a:p>
            <a:r>
              <a:rPr lang="de-DE" dirty="0" smtClean="0"/>
              <a:t>Simple example.</a:t>
            </a:r>
          </a:p>
          <a:p>
            <a:r>
              <a:rPr lang="de-DE" dirty="0" smtClean="0"/>
              <a:t>Replaying trace </a:t>
            </a:r>
            <a:r>
              <a:rPr lang="de-DE" b="1" dirty="0" smtClean="0"/>
              <a:t>&lt;A,D,B,C,D&gt; </a:t>
            </a:r>
            <a:r>
              <a:rPr lang="de-DE" dirty="0" smtClean="0"/>
              <a:t>requires the insertion of a missing token in p3.</a:t>
            </a:r>
          </a:p>
          <a:p>
            <a:r>
              <a:rPr lang="de-DE" dirty="0" smtClean="0"/>
              <a:t>When the missing token gets inserted, we have two tokens in the model. For more complex models, this can cause problems.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217715" y="1829481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7" name="Rectangle 6"/>
          <p:cNvSpPr/>
          <p:nvPr/>
        </p:nvSpPr>
        <p:spPr>
          <a:xfrm>
            <a:off x="838201" y="1761445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A</a:t>
            </a:r>
            <a:endParaRPr lang="de-DE" sz="1050" dirty="0"/>
          </a:p>
        </p:txBody>
      </p:sp>
      <p:sp>
        <p:nvSpPr>
          <p:cNvPr id="15" name="Oval 14"/>
          <p:cNvSpPr/>
          <p:nvPr/>
        </p:nvSpPr>
        <p:spPr>
          <a:xfrm>
            <a:off x="164374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6" name="Rectangle 15"/>
          <p:cNvSpPr/>
          <p:nvPr/>
        </p:nvSpPr>
        <p:spPr>
          <a:xfrm>
            <a:off x="2264229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B</a:t>
            </a:r>
            <a:endParaRPr lang="de-DE" sz="1050" dirty="0"/>
          </a:p>
        </p:txBody>
      </p:sp>
      <p:sp>
        <p:nvSpPr>
          <p:cNvPr id="17" name="Oval 16"/>
          <p:cNvSpPr/>
          <p:nvPr/>
        </p:nvSpPr>
        <p:spPr>
          <a:xfrm>
            <a:off x="3069771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18" name="Rectangle 17"/>
          <p:cNvSpPr/>
          <p:nvPr/>
        </p:nvSpPr>
        <p:spPr>
          <a:xfrm>
            <a:off x="3690257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C</a:t>
            </a:r>
            <a:endParaRPr lang="de-DE" sz="1050" dirty="0"/>
          </a:p>
        </p:txBody>
      </p:sp>
      <p:sp>
        <p:nvSpPr>
          <p:cNvPr id="19" name="Oval 18"/>
          <p:cNvSpPr/>
          <p:nvPr/>
        </p:nvSpPr>
        <p:spPr>
          <a:xfrm>
            <a:off x="4549064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20" name="Rectangle 19"/>
          <p:cNvSpPr/>
          <p:nvPr/>
        </p:nvSpPr>
        <p:spPr>
          <a:xfrm>
            <a:off x="5169550" y="1755739"/>
            <a:ext cx="587828" cy="435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/>
              <a:t>D</a:t>
            </a:r>
            <a:endParaRPr lang="de-DE" sz="1050" dirty="0"/>
          </a:p>
        </p:txBody>
      </p:sp>
      <p:sp>
        <p:nvSpPr>
          <p:cNvPr id="21" name="Oval 20"/>
          <p:cNvSpPr/>
          <p:nvPr/>
        </p:nvSpPr>
        <p:spPr>
          <a:xfrm>
            <a:off x="6034963" y="1823775"/>
            <a:ext cx="342900" cy="2993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cxnSp>
        <p:nvCxnSpPr>
          <p:cNvPr id="24" name="Straight Arrow Connector 23"/>
          <p:cNvCxnSpPr>
            <a:stCxn id="6" idx="6"/>
            <a:endCxn id="7" idx="1"/>
          </p:cNvCxnSpPr>
          <p:nvPr/>
        </p:nvCxnSpPr>
        <p:spPr>
          <a:xfrm flipV="1">
            <a:off x="560614" y="1979159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5" idx="2"/>
          </p:cNvCxnSpPr>
          <p:nvPr/>
        </p:nvCxnSpPr>
        <p:spPr>
          <a:xfrm flipV="1">
            <a:off x="1426028" y="1973454"/>
            <a:ext cx="217715" cy="5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6"/>
            <a:endCxn id="16" idx="1"/>
          </p:cNvCxnSpPr>
          <p:nvPr/>
        </p:nvCxnSpPr>
        <p:spPr>
          <a:xfrm flipV="1">
            <a:off x="198664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7" idx="2"/>
          </p:cNvCxnSpPr>
          <p:nvPr/>
        </p:nvCxnSpPr>
        <p:spPr>
          <a:xfrm>
            <a:off x="2852056" y="1973453"/>
            <a:ext cx="2177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1"/>
          </p:cNvCxnSpPr>
          <p:nvPr/>
        </p:nvCxnSpPr>
        <p:spPr>
          <a:xfrm flipV="1">
            <a:off x="3412671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3"/>
            <a:endCxn id="19" idx="2"/>
          </p:cNvCxnSpPr>
          <p:nvPr/>
        </p:nvCxnSpPr>
        <p:spPr>
          <a:xfrm>
            <a:off x="4278085" y="1973453"/>
            <a:ext cx="27097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6"/>
            <a:endCxn id="20" idx="1"/>
          </p:cNvCxnSpPr>
          <p:nvPr/>
        </p:nvCxnSpPr>
        <p:spPr>
          <a:xfrm flipV="1">
            <a:off x="4891963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3"/>
            <a:endCxn id="21" idx="2"/>
          </p:cNvCxnSpPr>
          <p:nvPr/>
        </p:nvCxnSpPr>
        <p:spPr>
          <a:xfrm>
            <a:off x="5757377" y="1973453"/>
            <a:ext cx="2775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71650" y="1927450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  <p:sp>
        <p:nvSpPr>
          <p:cNvPr id="42" name="TextBox 41"/>
          <p:cNvSpPr txBox="1"/>
          <p:nvPr/>
        </p:nvSpPr>
        <p:spPr>
          <a:xfrm>
            <a:off x="1643743" y="1611765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p1</a:t>
            </a:r>
            <a:endParaRPr lang="de-DE" sz="1050" dirty="0"/>
          </a:p>
        </p:txBody>
      </p:sp>
      <p:sp>
        <p:nvSpPr>
          <p:cNvPr id="43" name="TextBox 42"/>
          <p:cNvSpPr txBox="1"/>
          <p:nvPr/>
        </p:nvSpPr>
        <p:spPr>
          <a:xfrm>
            <a:off x="3123752" y="157775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p2</a:t>
            </a:r>
            <a:endParaRPr lang="de-DE" sz="1050" dirty="0"/>
          </a:p>
        </p:txBody>
      </p:sp>
      <p:sp>
        <p:nvSpPr>
          <p:cNvPr id="44" name="TextBox 43"/>
          <p:cNvSpPr txBox="1"/>
          <p:nvPr/>
        </p:nvSpPr>
        <p:spPr>
          <a:xfrm>
            <a:off x="4598027" y="157775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p3</a:t>
            </a:r>
            <a:endParaRPr lang="de-DE" sz="1050" dirty="0"/>
          </a:p>
        </p:txBody>
      </p:sp>
      <p:sp>
        <p:nvSpPr>
          <p:cNvPr id="27" name="Oval 26"/>
          <p:cNvSpPr/>
          <p:nvPr/>
        </p:nvSpPr>
        <p:spPr>
          <a:xfrm>
            <a:off x="6167815" y="1921744"/>
            <a:ext cx="87086" cy="103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50"/>
          </a:p>
        </p:txBody>
      </p:sp>
    </p:spTree>
    <p:extLst>
      <p:ext uri="{BB962C8B-B14F-4D97-AF65-F5344CB8AC3E}">
        <p14:creationId xmlns:p14="http://schemas.microsoft.com/office/powerpoint/2010/main" val="14626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Custom</PresentationFormat>
  <Paragraphs>307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Arvo</vt:lpstr>
      <vt:lpstr>Roboto Condensed Light</vt:lpstr>
      <vt:lpstr>Roboto Condensed</vt:lpstr>
      <vt:lpstr>Salerio template</vt:lpstr>
      <vt:lpstr> Reviving Token-based Replay: Increasing Speed While Improving Diagnostics  ATAED 2019 Alessandro Berti, Wil van der Aalst </vt:lpstr>
      <vt:lpstr>Outlook of the Paper</vt:lpstr>
      <vt:lpstr>Replay Techniques</vt:lpstr>
      <vt:lpstr>Token-based Replay: an abandoned technique</vt:lpstr>
      <vt:lpstr>(P1) Handling of invisible transitions</vt:lpstr>
      <vt:lpstr>(P2) Token flood problem</vt:lpstr>
      <vt:lpstr>(P2) Token flood problem</vt:lpstr>
      <vt:lpstr>(P2) Token flood problem</vt:lpstr>
      <vt:lpstr>(P2) Token flood problem</vt:lpstr>
      <vt:lpstr>(P2) Token flood problem</vt:lpstr>
      <vt:lpstr>(P2) Token flood problem</vt:lpstr>
      <vt:lpstr>(P2) Token flood problem</vt:lpstr>
      <vt:lpstr>Outlook of the Paper</vt:lpstr>
      <vt:lpstr>Alignments approach is inherently slower</vt:lpstr>
      <vt:lpstr>Outlook of the Paper</vt:lpstr>
      <vt:lpstr>New approach of token-based replay (1)</vt:lpstr>
      <vt:lpstr>New approach of token-based replay (2)</vt:lpstr>
      <vt:lpstr>Solution for the token flood!</vt:lpstr>
      <vt:lpstr>Example – Token flood solution</vt:lpstr>
      <vt:lpstr>Example – Token flood solution</vt:lpstr>
      <vt:lpstr>Example – Token flood solution</vt:lpstr>
      <vt:lpstr>Example – Token flood solution</vt:lpstr>
      <vt:lpstr>Example – Token flood solution</vt:lpstr>
      <vt:lpstr>Example – Token flood solution</vt:lpstr>
      <vt:lpstr>Example – Token flood solution</vt:lpstr>
      <vt:lpstr>Example – Token flood solution</vt:lpstr>
      <vt:lpstr>Taking implementation tricks „on the other side of the river“</vt:lpstr>
      <vt:lpstr>Diagnostics</vt:lpstr>
      <vt:lpstr>Implementation</vt:lpstr>
      <vt:lpstr>Outlook of the Paper</vt:lpstr>
      <vt:lpstr>Performance</vt:lpstr>
      <vt:lpstr>Effectiveness of the postfix/activity caching tricks</vt:lpstr>
      <vt:lpstr>Fitness comparison</vt:lpstr>
      <vt:lpstr>Comparison of the enabled transitions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berti</cp:lastModifiedBy>
  <cp:revision>308</cp:revision>
  <dcterms:modified xsi:type="dcterms:W3CDTF">2019-06-24T12:25:32Z</dcterms:modified>
</cp:coreProperties>
</file>