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6" r:id="rId2"/>
    <p:sldId id="396" r:id="rId3"/>
    <p:sldId id="465" r:id="rId4"/>
    <p:sldId id="397" r:id="rId5"/>
    <p:sldId id="398" r:id="rId6"/>
    <p:sldId id="399" r:id="rId7"/>
    <p:sldId id="400" r:id="rId8"/>
    <p:sldId id="401" r:id="rId9"/>
    <p:sldId id="402" r:id="rId10"/>
    <p:sldId id="403" r:id="rId11"/>
    <p:sldId id="404" r:id="rId12"/>
    <p:sldId id="405" r:id="rId13"/>
    <p:sldId id="406" r:id="rId14"/>
    <p:sldId id="407" r:id="rId15"/>
    <p:sldId id="408" r:id="rId16"/>
    <p:sldId id="409" r:id="rId17"/>
    <p:sldId id="410" r:id="rId18"/>
    <p:sldId id="411" r:id="rId19"/>
    <p:sldId id="418" r:id="rId20"/>
    <p:sldId id="419" r:id="rId21"/>
    <p:sldId id="420" r:id="rId22"/>
    <p:sldId id="421" r:id="rId23"/>
    <p:sldId id="422" r:id="rId24"/>
    <p:sldId id="423" r:id="rId25"/>
    <p:sldId id="424" r:id="rId26"/>
    <p:sldId id="425" r:id="rId27"/>
    <p:sldId id="426" r:id="rId28"/>
    <p:sldId id="427" r:id="rId29"/>
    <p:sldId id="428" r:id="rId30"/>
    <p:sldId id="429" r:id="rId31"/>
    <p:sldId id="430" r:id="rId32"/>
    <p:sldId id="431" r:id="rId33"/>
    <p:sldId id="432" r:id="rId34"/>
    <p:sldId id="433" r:id="rId35"/>
    <p:sldId id="434" r:id="rId36"/>
    <p:sldId id="435" r:id="rId37"/>
    <p:sldId id="436" r:id="rId38"/>
    <p:sldId id="437" r:id="rId39"/>
    <p:sldId id="438" r:id="rId40"/>
    <p:sldId id="439" r:id="rId41"/>
    <p:sldId id="440" r:id="rId42"/>
    <p:sldId id="441" r:id="rId43"/>
    <p:sldId id="442" r:id="rId44"/>
    <p:sldId id="443" r:id="rId45"/>
    <p:sldId id="444" r:id="rId46"/>
    <p:sldId id="445" r:id="rId47"/>
    <p:sldId id="446" r:id="rId48"/>
    <p:sldId id="447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4" r:id="rId65"/>
    <p:sldId id="463" r:id="rId6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90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3" y="11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689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63F796-6158-489F-9E63-81329938F340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B36C90-37B2-402A-BB3B-FEA80DC081D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00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180-B069-41BB-8429-8B742F19F06F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4782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F2D44A9-792E-47E8-89D9-490DE0016406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1324058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BCD6A800-8208-4650-A895-9594F4DFE257}" type="slidenum">
              <a:rPr lang="en-US" altLang="en-US" sz="1200" smtClean="0"/>
              <a:pPr/>
              <a:t>31</a:t>
            </a:fld>
            <a:endParaRPr lang="en-US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84003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FC616F-3ACE-4064-B711-207795844FAB}" type="slidenum">
              <a:rPr lang="en-US" altLang="en-US" smtClean="0"/>
              <a:pPr>
                <a:spcBef>
                  <a:spcPct val="0"/>
                </a:spcBef>
              </a:pPr>
              <a:t>32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08295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7783B2-4C66-4083-B7FD-E500A583BD70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86613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FE8A8A-553C-44CC-A8AE-A09986FC2CB8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03399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6014024-3B51-4966-9DF9-E85B891F61E0}" type="slidenum">
              <a:rPr lang="en-US" altLang="en-US" smtClean="0"/>
              <a:pPr>
                <a:spcBef>
                  <a:spcPct val="0"/>
                </a:spcBef>
              </a:pPr>
              <a:t>36</a:t>
            </a:fld>
            <a:endParaRPr lang="en-US" alt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23612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Standardized</a:t>
            </a:r>
            <a:endParaRPr lang="de-D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Architecture</a:t>
            </a: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</a:t>
            </a:r>
          </a:p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Design Level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DFA3-8170-4D97-A69C-1A4F025E7CB9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00224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Standardized</a:t>
            </a:r>
            <a:endParaRPr lang="de-D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Architecture</a:t>
            </a: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</a:t>
            </a:r>
          </a:p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Design Level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DFA3-8170-4D97-A69C-1A4F025E7CB9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13945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Standardized</a:t>
            </a:r>
            <a:endParaRPr lang="de-DE" sz="1200" b="1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 Architecture</a:t>
            </a:r>
          </a:p>
          <a:p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Modeling</a:t>
            </a:r>
          </a:p>
          <a:p>
            <a:r>
              <a:rPr lang="de-DE" sz="1200" b="1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Conceptual</a:t>
            </a:r>
            <a:r>
              <a:rPr lang="de-DE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Design Level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D5DFA3-8170-4D97-A69C-1A4F025E7CB9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885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FC616F-3ACE-4064-B711-207795844FAB}" type="slidenum">
              <a:rPr lang="en-US" altLang="en-US" smtClean="0"/>
              <a:pPr>
                <a:spcBef>
                  <a:spcPct val="0"/>
                </a:spcBef>
              </a:pPr>
              <a:t>44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687336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180-B069-41BB-8429-8B742F19F06F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77431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99E5726-BAE2-4936-A808-A902A8E334A7}" type="slidenum">
              <a:rPr lang="en-US" altLang="en-US" smtClean="0"/>
              <a:pPr>
                <a:spcBef>
                  <a:spcPct val="0"/>
                </a:spcBef>
              </a:pPr>
              <a:t>45</a:t>
            </a:fld>
            <a:endParaRPr lang="en-US" altLang="en-US" smtClean="0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2161441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1B31E82-B8AB-4B25-A251-A3B87F0575CF}" type="slidenum">
              <a:rPr lang="en-US" altLang="en-US" smtClean="0"/>
              <a:pPr>
                <a:spcBef>
                  <a:spcPct val="0"/>
                </a:spcBef>
              </a:pPr>
              <a:t>46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8389832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FC616F-3ACE-4064-B711-207795844FAB}" type="slidenum">
              <a:rPr lang="en-US" altLang="en-US" smtClean="0"/>
              <a:pPr>
                <a:spcBef>
                  <a:spcPct val="0"/>
                </a:spcBef>
              </a:pPr>
              <a:t>47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8298366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48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971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49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6669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50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648945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51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725596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52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85735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53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057977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54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2029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180-B069-41BB-8429-8B742F19F06F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6994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55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02513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56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31806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57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0751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C97195F-CEB2-496E-BE7D-30BEB63694AE}" type="slidenum">
              <a:rPr lang="en-US" altLang="en-US" smtClean="0"/>
              <a:pPr>
                <a:spcBef>
                  <a:spcPct val="0"/>
                </a:spcBef>
              </a:pPr>
              <a:t>58</a:t>
            </a:fld>
            <a:endParaRPr lang="en-US" alt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776574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5FC616F-3ACE-4064-B711-207795844FAB}" type="slidenum">
              <a:rPr lang="en-US" altLang="en-US" smtClean="0"/>
              <a:pPr>
                <a:spcBef>
                  <a:spcPct val="0"/>
                </a:spcBef>
              </a:pPr>
              <a:t>59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252696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65C914-A090-4539-9FF3-908B3FB662F3}" type="slidenum">
              <a:rPr lang="en-US" altLang="en-US" smtClean="0"/>
              <a:pPr>
                <a:spcBef>
                  <a:spcPct val="0"/>
                </a:spcBef>
              </a:pPr>
              <a:t>60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059419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365C914-A090-4539-9FF3-908B3FB662F3}" type="slidenum">
              <a:rPr lang="en-US" altLang="en-US" smtClean="0"/>
              <a:pPr>
                <a:spcBef>
                  <a:spcPct val="0"/>
                </a:spcBef>
              </a:pPr>
              <a:t>61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661403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F60C341-DBD4-4663-B12F-7875410925C2}" type="slidenum">
              <a:rPr lang="en-US" altLang="en-US" smtClean="0"/>
              <a:pPr>
                <a:spcBef>
                  <a:spcPct val="0"/>
                </a:spcBef>
              </a:pPr>
              <a:t>62</a:t>
            </a:fld>
            <a:endParaRPr lang="en-US" alt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469173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C5CD15-4014-4D05-AA67-555EA9F6C178}" type="slidenum">
              <a:rPr lang="en-US" altLang="en-US" smtClean="0"/>
              <a:pPr>
                <a:spcBef>
                  <a:spcPct val="0"/>
                </a:spcBef>
              </a:pPr>
              <a:t>63</a:t>
            </a:fld>
            <a:endParaRPr lang="en-US" alt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0336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114BB-3457-4AF7-BA6B-18E9573526A8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768710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DF114BB-3457-4AF7-BA6B-18E9573526A8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smtClean="0"/>
          </a:p>
        </p:txBody>
      </p:sp>
    </p:spTree>
    <p:extLst>
      <p:ext uri="{BB962C8B-B14F-4D97-AF65-F5344CB8AC3E}">
        <p14:creationId xmlns:p14="http://schemas.microsoft.com/office/powerpoint/2010/main" val="3214693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916180-B069-41BB-8429-8B742F19F06F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244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249F9-558A-4724-89BA-6B2CC3246495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14524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249F9-558A-4724-89BA-6B2CC3246495}" type="slidenum">
              <a:rPr lang="en-US" altLang="en-US" smtClean="0"/>
              <a:pPr>
                <a:spcBef>
                  <a:spcPct val="0"/>
                </a:spcBef>
              </a:pPr>
              <a:t>28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150521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8249F9-558A-4724-89BA-6B2CC3246495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439696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85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541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7179C-0F5F-495F-85DF-4BE64BB849F1}" type="datetime1">
              <a:rPr lang="en-US"/>
              <a:pPr>
                <a:defRPr/>
              </a:pPr>
              <a:t>6/24/2019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468CA-2227-4D15-A04F-151B584707DE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01018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514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42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8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0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340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01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9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68AB8-49D4-4F8F-AD05-2511762D60E8}" type="datetimeFigureOut">
              <a:rPr lang="en-US" smtClean="0"/>
              <a:t>6/24/2019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9FD56-0F39-44BE-B430-D952A1B9C6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27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56" y="289250"/>
            <a:ext cx="9701939" cy="783094"/>
          </a:xfrm>
        </p:spPr>
        <p:txBody>
          <a:bodyPr>
            <a:normAutofit/>
          </a:bodyPr>
          <a:lstStyle/>
          <a:p>
            <a:r>
              <a:rPr lang="de-DE" altLang="de-DE" sz="3600" dirty="0" smtClean="0">
                <a:latin typeface="+mn-lt"/>
                <a:cs typeface="Calibri" panose="020F0502020204030204" pitchFamily="34" charset="0"/>
              </a:rPr>
              <a:t>ATAED Aachen </a:t>
            </a:r>
            <a:r>
              <a:rPr lang="de-DE" altLang="de-DE" sz="3600" smtClean="0">
                <a:latin typeface="+mn-lt"/>
                <a:cs typeface="Calibri" panose="020F0502020204030204" pitchFamily="34" charset="0"/>
              </a:rPr>
              <a:t>June 25, </a:t>
            </a:r>
            <a:r>
              <a:rPr lang="de-DE" altLang="de-DE" sz="3600" dirty="0" smtClean="0">
                <a:latin typeface="+mn-lt"/>
                <a:cs typeface="Calibri" panose="020F0502020204030204" pitchFamily="34" charset="0"/>
              </a:rPr>
              <a:t>2019</a:t>
            </a:r>
            <a:endParaRPr lang="en-US" sz="3600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3591" y="1968938"/>
            <a:ext cx="9144000" cy="4452644"/>
          </a:xfrm>
        </p:spPr>
        <p:txBody>
          <a:bodyPr>
            <a:normAutofit fontScale="92500" lnSpcReduction="20000"/>
          </a:bodyPr>
          <a:lstStyle/>
          <a:p>
            <a:r>
              <a:rPr lang="de-DE" sz="6000" dirty="0" err="1" smtClean="0"/>
              <a:t>How</a:t>
            </a:r>
            <a:r>
              <a:rPr lang="de-DE" sz="6000" dirty="0" smtClean="0"/>
              <a:t> </a:t>
            </a:r>
            <a:r>
              <a:rPr lang="de-DE" sz="6000" dirty="0" err="1" smtClean="0"/>
              <a:t>to</a:t>
            </a:r>
            <a:r>
              <a:rPr lang="de-DE" sz="6000" dirty="0" smtClean="0"/>
              <a:t> </a:t>
            </a:r>
            <a:r>
              <a:rPr lang="de-DE" sz="6000" dirty="0" err="1" smtClean="0"/>
              <a:t>cope</a:t>
            </a:r>
            <a:r>
              <a:rPr lang="de-DE" sz="6000" dirty="0" smtClean="0"/>
              <a:t> </a:t>
            </a:r>
          </a:p>
          <a:p>
            <a:r>
              <a:rPr lang="de-DE" sz="6000" dirty="0" err="1" smtClean="0"/>
              <a:t>with</a:t>
            </a:r>
            <a:r>
              <a:rPr lang="de-DE" sz="6000" dirty="0" smtClean="0"/>
              <a:t> </a:t>
            </a:r>
            <a:r>
              <a:rPr lang="de-DE" sz="6000" dirty="0" err="1" smtClean="0"/>
              <a:t>event</a:t>
            </a:r>
            <a:r>
              <a:rPr lang="de-DE" sz="6000" dirty="0" smtClean="0"/>
              <a:t> </a:t>
            </a:r>
            <a:r>
              <a:rPr lang="de-DE" sz="6000" dirty="0" err="1" smtClean="0"/>
              <a:t>data</a:t>
            </a:r>
            <a:r>
              <a:rPr lang="de-DE" sz="6000" dirty="0" smtClean="0"/>
              <a:t> </a:t>
            </a:r>
          </a:p>
          <a:p>
            <a:r>
              <a:rPr lang="de-DE" sz="6000" dirty="0" err="1" smtClean="0"/>
              <a:t>of</a:t>
            </a:r>
            <a:r>
              <a:rPr lang="de-DE" sz="6000" dirty="0" smtClean="0"/>
              <a:t> </a:t>
            </a:r>
            <a:r>
              <a:rPr lang="de-DE" sz="6000" i="1" dirty="0" smtClean="0"/>
              <a:t>BIG</a:t>
            </a:r>
            <a:r>
              <a:rPr lang="de-DE" sz="6000" dirty="0" smtClean="0"/>
              <a:t> </a:t>
            </a:r>
            <a:r>
              <a:rPr lang="de-DE" sz="6000" dirty="0" err="1" smtClean="0"/>
              <a:t>systems</a:t>
            </a:r>
            <a:r>
              <a:rPr lang="de-DE" sz="6000" dirty="0" smtClean="0"/>
              <a:t>?</a:t>
            </a:r>
            <a:endParaRPr lang="de-DE" sz="6000" dirty="0"/>
          </a:p>
          <a:p>
            <a:endParaRPr lang="de-DE" alt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Wolfgang Reisig</a:t>
            </a:r>
            <a:endParaRPr lang="de-DE" alt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Humboldt-</a:t>
            </a:r>
            <a:r>
              <a:rPr lang="en-US" alt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Universität</a:t>
            </a: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Berlin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42" y="2689317"/>
            <a:ext cx="1872811" cy="9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_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81" y="44450"/>
            <a:ext cx="2060710" cy="20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 top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21" y="4212053"/>
            <a:ext cx="1781957" cy="113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305946" y="5708819"/>
            <a:ext cx="1667570" cy="36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W. Reisig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3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10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2. It localizes alternatives</a:t>
            </a:r>
          </a:p>
        </p:txBody>
      </p:sp>
      <p:sp>
        <p:nvSpPr>
          <p:cNvPr id="4" name="Rechteck 3"/>
          <p:cNvSpPr/>
          <p:nvPr/>
        </p:nvSpPr>
        <p:spPr>
          <a:xfrm>
            <a:off x="2588217" y="2092272"/>
            <a:ext cx="9526293" cy="4602996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1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11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2. It localizes alternatives</a:t>
            </a:r>
          </a:p>
        </p:txBody>
      </p:sp>
      <p:sp>
        <p:nvSpPr>
          <p:cNvPr id="4" name="Rechteck 3"/>
          <p:cNvSpPr/>
          <p:nvPr/>
        </p:nvSpPr>
        <p:spPr>
          <a:xfrm>
            <a:off x="56828" y="2092272"/>
            <a:ext cx="8971551" cy="4602996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980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12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2. It localizes alternatives</a:t>
            </a:r>
          </a:p>
        </p:txBody>
      </p:sp>
      <p:grpSp>
        <p:nvGrpSpPr>
          <p:cNvPr id="2" name="Gruppieren 1"/>
          <p:cNvGrpSpPr/>
          <p:nvPr/>
        </p:nvGrpSpPr>
        <p:grpSpPr>
          <a:xfrm>
            <a:off x="5320346" y="2448731"/>
            <a:ext cx="3002409" cy="1950200"/>
            <a:chOff x="5320346" y="2448731"/>
            <a:chExt cx="3002409" cy="1950200"/>
          </a:xfrm>
        </p:grpSpPr>
        <p:sp>
          <p:nvSpPr>
            <p:cNvPr id="8" name="Rechteck 7"/>
            <p:cNvSpPr/>
            <p:nvPr/>
          </p:nvSpPr>
          <p:spPr>
            <a:xfrm>
              <a:off x="5362413" y="2895600"/>
              <a:ext cx="2872353" cy="405535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 rot="2566113">
              <a:off x="5320346" y="3489639"/>
              <a:ext cx="2090797" cy="405535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 rot="1812044">
              <a:off x="7102308" y="2503570"/>
              <a:ext cx="1220447" cy="405535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 rot="5400000">
              <a:off x="7271020" y="3423311"/>
              <a:ext cx="1436821" cy="405535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hteck 13"/>
            <p:cNvSpPr/>
            <p:nvPr/>
          </p:nvSpPr>
          <p:spPr>
            <a:xfrm>
              <a:off x="7095641" y="3993396"/>
              <a:ext cx="689675" cy="405535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hteck 14"/>
            <p:cNvSpPr/>
            <p:nvPr/>
          </p:nvSpPr>
          <p:spPr>
            <a:xfrm rot="18518936">
              <a:off x="6850254" y="2590801"/>
              <a:ext cx="689675" cy="405535"/>
            </a:xfrm>
            <a:prstGeom prst="rect">
              <a:avLst/>
            </a:prstGeom>
            <a:solidFill>
              <a:srgbClr val="FFFF0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56828" y="2092272"/>
            <a:ext cx="5403799" cy="4602996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hteck 17"/>
          <p:cNvSpPr/>
          <p:nvPr/>
        </p:nvSpPr>
        <p:spPr>
          <a:xfrm>
            <a:off x="9317685" y="2101642"/>
            <a:ext cx="2813657" cy="4602996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6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13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2. It localizes alternatives</a:t>
            </a:r>
          </a:p>
        </p:txBody>
      </p:sp>
      <p:sp>
        <p:nvSpPr>
          <p:cNvPr id="8" name="Rechteck 7"/>
          <p:cNvSpPr/>
          <p:nvPr/>
        </p:nvSpPr>
        <p:spPr>
          <a:xfrm>
            <a:off x="3084162" y="4083807"/>
            <a:ext cx="2872353" cy="40553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 rot="1293603">
            <a:off x="4060018" y="3681108"/>
            <a:ext cx="1220447" cy="40553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 rot="5400000">
            <a:off x="4307973" y="4509039"/>
            <a:ext cx="1436821" cy="40553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/>
        </p:nvSpPr>
        <p:spPr>
          <a:xfrm rot="18518936">
            <a:off x="3461125" y="3694774"/>
            <a:ext cx="875565" cy="40553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/>
        </p:nvSpPr>
        <p:spPr>
          <a:xfrm rot="18518936">
            <a:off x="4729356" y="4560099"/>
            <a:ext cx="875565" cy="405535"/>
          </a:xfrm>
          <a:prstGeom prst="rect">
            <a:avLst/>
          </a:prstGeom>
          <a:solidFill>
            <a:srgbClr val="FFFF0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6829" y="2092272"/>
            <a:ext cx="2144884" cy="4602996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/>
        </p:nvSpPr>
        <p:spPr>
          <a:xfrm>
            <a:off x="5873351" y="2101642"/>
            <a:ext cx="6329413" cy="4602996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2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08" y="2277695"/>
            <a:ext cx="11999592" cy="436734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214152" y="255103"/>
            <a:ext cx="6046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/>
              <a:t>3</a:t>
            </a:r>
            <a:r>
              <a:rPr lang="en-US" sz="2400" dirty="0" smtClean="0"/>
              <a:t>. It exhibits the three behaviors: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Green: successful move</a:t>
            </a:r>
          </a:p>
        </p:txBody>
      </p:sp>
      <p:sp>
        <p:nvSpPr>
          <p:cNvPr id="7" name="Titel 3"/>
          <p:cNvSpPr txBox="1">
            <a:spLocks/>
          </p:cNvSpPr>
          <p:nvPr/>
        </p:nvSpPr>
        <p:spPr>
          <a:xfrm>
            <a:off x="4894170" y="374377"/>
            <a:ext cx="7137676" cy="13201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Example: </a:t>
            </a:r>
            <a:r>
              <a:rPr lang="en-US" dirty="0" err="1" smtClean="0">
                <a:latin typeface="+mn-lt"/>
              </a:rPr>
              <a:t>PubSub</a:t>
            </a:r>
            <a:r>
              <a:rPr lang="en-US" dirty="0" smtClean="0">
                <a:latin typeface="+mn-lt"/>
              </a:rPr>
              <a:t> 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569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118656" y="2266426"/>
          <a:ext cx="11975675" cy="4394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räsentation" r:id="rId3" imgW="10049372" imgH="3688071" progId="PowerPoint.Show.12">
                  <p:embed/>
                </p:oleObj>
              </mc:Choice>
              <mc:Fallback>
                <p:oleObj name="Präsentation" r:id="rId3" imgW="10049372" imgH="3688071" progId="PowerPoint.Show.12">
                  <p:embed/>
                  <p:pic>
                    <p:nvPicPr>
                      <p:cNvPr id="3" name="Objek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8656" y="2266426"/>
                        <a:ext cx="11975675" cy="4394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14152" y="255103"/>
            <a:ext cx="6046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/>
              <a:t>3</a:t>
            </a:r>
            <a:r>
              <a:rPr lang="en-US" sz="2400" dirty="0" smtClean="0"/>
              <a:t>. It exhibits the three behaviors:</a:t>
            </a:r>
          </a:p>
          <a:p>
            <a:pPr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Blue: target coordinator rejects</a:t>
            </a:r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4894170" y="374377"/>
            <a:ext cx="7137676" cy="13201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Example: </a:t>
            </a:r>
            <a:r>
              <a:rPr lang="en-US" dirty="0" err="1" smtClean="0">
                <a:latin typeface="+mn-lt"/>
              </a:rPr>
              <a:t>PubSub</a:t>
            </a:r>
            <a:r>
              <a:rPr lang="en-US" dirty="0" smtClean="0">
                <a:latin typeface="+mn-lt"/>
              </a:rPr>
              <a:t> 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871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92075" y="2250476"/>
          <a:ext cx="12002259" cy="4404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Präsentation" r:id="rId3" imgW="10049372" imgH="3688071" progId="PowerPoint.Show.12">
                  <p:embed/>
                </p:oleObj>
              </mc:Choice>
              <mc:Fallback>
                <p:oleObj name="Präsentation" r:id="rId3" imgW="10049372" imgH="3688071" progId="PowerPoint.Show.12">
                  <p:embed/>
                  <p:pic>
                    <p:nvPicPr>
                      <p:cNvPr id="3" name="Objek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2250476"/>
                        <a:ext cx="12002259" cy="4404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214152" y="255103"/>
            <a:ext cx="4384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/>
              <a:t>3</a:t>
            </a:r>
            <a:r>
              <a:rPr lang="en-US" sz="2400" dirty="0" smtClean="0"/>
              <a:t>. It exhibits the three behaviors:</a:t>
            </a:r>
          </a:p>
          <a:p>
            <a:pPr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Red: target coordinator accepts, then source coordinator aborts</a:t>
            </a:r>
          </a:p>
        </p:txBody>
      </p:sp>
      <p:sp>
        <p:nvSpPr>
          <p:cNvPr id="5" name="Titel 3"/>
          <p:cNvSpPr txBox="1">
            <a:spLocks/>
          </p:cNvSpPr>
          <p:nvPr/>
        </p:nvSpPr>
        <p:spPr>
          <a:xfrm>
            <a:off x="4894170" y="374377"/>
            <a:ext cx="7137676" cy="13201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Example: </a:t>
            </a:r>
            <a:r>
              <a:rPr lang="en-US" dirty="0" err="1" smtClean="0">
                <a:latin typeface="+mn-lt"/>
              </a:rPr>
              <a:t>PubSub</a:t>
            </a:r>
            <a:r>
              <a:rPr lang="en-US" dirty="0" smtClean="0">
                <a:latin typeface="+mn-lt"/>
              </a:rPr>
              <a:t> migration*</a:t>
            </a:r>
            <a:endParaRPr lang="en-US" dirty="0"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 rot="21095457">
            <a:off x="2398957" y="2006995"/>
            <a:ext cx="4742382" cy="11468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Three partially ordered behaviors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21 paths through the state machine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7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17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1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08987" y="1092012"/>
            <a:ext cx="468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Finally, make the first transition </a:t>
            </a:r>
            <a:r>
              <a:rPr lang="en-US" sz="2400" b="1" i="1" dirty="0" smtClean="0"/>
              <a:t>cold</a:t>
            </a:r>
          </a:p>
        </p:txBody>
      </p:sp>
      <p:sp>
        <p:nvSpPr>
          <p:cNvPr id="2" name="Rechteck 1"/>
          <p:cNvSpPr/>
          <p:nvPr/>
        </p:nvSpPr>
        <p:spPr>
          <a:xfrm>
            <a:off x="340960" y="2872352"/>
            <a:ext cx="610654" cy="41328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b="1" i="1" dirty="0">
                <a:solidFill>
                  <a:schemeClr val="tx1"/>
                </a:solidFill>
              </a:rPr>
              <a:t>cold</a:t>
            </a:r>
          </a:p>
        </p:txBody>
      </p:sp>
      <p:sp>
        <p:nvSpPr>
          <p:cNvPr id="9" name="Rechteck 8"/>
          <p:cNvSpPr/>
          <p:nvPr/>
        </p:nvSpPr>
        <p:spPr>
          <a:xfrm rot="21137749">
            <a:off x="4539389" y="3438715"/>
            <a:ext cx="5336739" cy="1655492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C</a:t>
            </a:r>
            <a:r>
              <a:rPr lang="en-US" sz="2400" b="1" i="1" dirty="0" smtClean="0">
                <a:solidFill>
                  <a:schemeClr val="tx1"/>
                </a:solidFill>
              </a:rPr>
              <a:t>an you mine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the structure of a system?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i</a:t>
            </a:r>
            <a:r>
              <a:rPr lang="en-US" sz="2400" b="1" i="1" dirty="0" smtClean="0">
                <a:solidFill>
                  <a:schemeClr val="tx1"/>
                </a:solidFill>
              </a:rPr>
              <a:t>ts cold/hot transitions?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i</a:t>
            </a:r>
            <a:r>
              <a:rPr lang="en-US" sz="2400" b="1" i="1" dirty="0" smtClean="0">
                <a:solidFill>
                  <a:schemeClr val="tx1"/>
                </a:solidFill>
              </a:rPr>
              <a:t>ts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nonsequential</a:t>
            </a:r>
            <a:r>
              <a:rPr lang="en-US" sz="2400" b="1" i="1" dirty="0" smtClean="0">
                <a:solidFill>
                  <a:schemeClr val="tx1"/>
                </a:solidFill>
              </a:rPr>
              <a:t> processes? </a:t>
            </a:r>
            <a:endParaRPr lang="en-US" sz="24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16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2267819"/>
              </p:ext>
            </p:extLst>
          </p:nvPr>
        </p:nvGraphicFramePr>
        <p:xfrm>
          <a:off x="79657" y="2334121"/>
          <a:ext cx="12032686" cy="4438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Präsentation" r:id="rId3" imgW="9777826" imgH="3605698" progId="PowerPoint.Show.12">
                  <p:embed/>
                </p:oleObj>
              </mc:Choice>
              <mc:Fallback>
                <p:oleObj name="Präsentation" r:id="rId3" imgW="9777826" imgH="3605698" progId="PowerPoint.Show.12">
                  <p:embed/>
                  <p:pic>
                    <p:nvPicPr>
                      <p:cNvPr id="3" name="Objek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657" y="2334121"/>
                        <a:ext cx="12032686" cy="44385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 txBox="1">
            <a:spLocks/>
          </p:cNvSpPr>
          <p:nvPr/>
        </p:nvSpPr>
        <p:spPr>
          <a:xfrm>
            <a:off x="4894170" y="374377"/>
            <a:ext cx="7137676" cy="13201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Example: </a:t>
            </a:r>
            <a:r>
              <a:rPr lang="en-US" dirty="0" err="1" smtClean="0">
                <a:latin typeface="+mn-lt"/>
              </a:rPr>
              <a:t>PubSub</a:t>
            </a:r>
            <a:r>
              <a:rPr lang="en-US" dirty="0" smtClean="0">
                <a:latin typeface="+mn-lt"/>
              </a:rPr>
              <a:t> migration*</a:t>
            </a:r>
            <a:endParaRPr lang="en-US" dirty="0">
              <a:latin typeface="+mn-lt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08987" y="1092012"/>
            <a:ext cx="46851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… redundant messages:</a:t>
            </a:r>
          </a:p>
        </p:txBody>
      </p:sp>
      <p:sp>
        <p:nvSpPr>
          <p:cNvPr id="6" name="Rechteck 5"/>
          <p:cNvSpPr/>
          <p:nvPr/>
        </p:nvSpPr>
        <p:spPr>
          <a:xfrm rot="21137749">
            <a:off x="4448404" y="2761184"/>
            <a:ext cx="5336739" cy="191660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Ideas:</a:t>
            </a:r>
          </a:p>
          <a:p>
            <a:pPr marL="457200" indent="-457200">
              <a:buAutoNum type="arabicPeriod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Mind the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nonsequential</a:t>
            </a:r>
            <a:r>
              <a:rPr lang="en-US" sz="2400" b="1" i="1" dirty="0" smtClean="0">
                <a:solidFill>
                  <a:schemeClr val="tx1"/>
                </a:solidFill>
              </a:rPr>
              <a:t> processes; then derive the system model.</a:t>
            </a:r>
          </a:p>
          <a:p>
            <a:pPr marL="457200" indent="-457200">
              <a:buAutoNum type="arabicPeriod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Find redundancies </a:t>
            </a:r>
          </a:p>
          <a:p>
            <a:pPr>
              <a:defRPr/>
            </a:pPr>
            <a:r>
              <a:rPr lang="en-US" sz="2400" b="1" i="1" dirty="0">
                <a:solidFill>
                  <a:schemeClr val="tx1"/>
                </a:solidFill>
              </a:rPr>
              <a:t> </a:t>
            </a:r>
            <a:r>
              <a:rPr lang="en-US" sz="2400" b="1" i="1" dirty="0" smtClean="0">
                <a:solidFill>
                  <a:schemeClr val="tx1"/>
                </a:solidFill>
              </a:rPr>
              <a:t>      by means of regions</a:t>
            </a:r>
            <a:r>
              <a:rPr lang="en-US" sz="2400" b="1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861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2509" y="245226"/>
            <a:ext cx="11521440" cy="92819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+mn-lt"/>
              </a:rPr>
              <a:t>2. Models must </a:t>
            </a:r>
            <a:r>
              <a:rPr lang="de-DE" dirty="0" err="1" smtClean="0">
                <a:latin typeface="+mn-lt"/>
              </a:rPr>
              <a:t>be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composable</a:t>
            </a:r>
            <a:endParaRPr lang="de-DE" dirty="0">
              <a:latin typeface="+mn-lt"/>
            </a:endParaRPr>
          </a:p>
        </p:txBody>
      </p:sp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215249"/>
            <a:ext cx="5750784" cy="5642751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end,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 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abstract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Implementation: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refined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property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specification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implies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implementation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Refinement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calculus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encapsulation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…</a:t>
            </a:r>
          </a:p>
        </p:txBody>
      </p:sp>
      <p:sp>
        <p:nvSpPr>
          <p:cNvPr id="6" name="Inhaltsplatzhalter 4"/>
          <p:cNvSpPr>
            <a:spLocks noGrp="1"/>
          </p:cNvSpPr>
          <p:nvPr>
            <p:ph sz="half" idx="1"/>
          </p:nvPr>
        </p:nvSpPr>
        <p:spPr>
          <a:xfrm>
            <a:off x="332510" y="1471674"/>
            <a:ext cx="4167165" cy="507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Large </a:t>
            </a:r>
            <a:r>
              <a:rPr lang="en-US" sz="2400" dirty="0" smtClean="0"/>
              <a:t>systems:</a:t>
            </a:r>
          </a:p>
          <a:p>
            <a:pPr marL="0" indent="0">
              <a:buNone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architectures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Embedded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infrastructures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smtClean="0"/>
              <a:t>he </a:t>
            </a:r>
            <a:r>
              <a:rPr lang="en-US" sz="2400" dirty="0"/>
              <a:t>internet of people, things, </a:t>
            </a:r>
            <a:r>
              <a:rPr lang="en-US" sz="2400" dirty="0" smtClean="0"/>
              <a:t>     services and events. 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A large system is </a:t>
            </a:r>
            <a:r>
              <a:rPr lang="en-US" sz="2400" i="1" dirty="0" smtClean="0"/>
              <a:t>structured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64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2509" y="245226"/>
            <a:ext cx="11521440" cy="928190"/>
          </a:xfrm>
        </p:spPr>
        <p:txBody>
          <a:bodyPr>
            <a:noAutofit/>
          </a:bodyPr>
          <a:lstStyle/>
          <a:p>
            <a:pPr algn="ctr"/>
            <a:r>
              <a:rPr lang="de-DE" dirty="0" err="1">
                <a:latin typeface="+mn-lt"/>
              </a:rPr>
              <a:t>How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to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cope</a:t>
            </a:r>
            <a:r>
              <a:rPr lang="de-DE" dirty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with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>
                <a:latin typeface="+mn-lt"/>
              </a:rPr>
              <a:t>event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data</a:t>
            </a:r>
            <a:r>
              <a:rPr lang="de-DE" dirty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of</a:t>
            </a:r>
            <a:r>
              <a:rPr lang="de-DE" dirty="0" smtClean="0">
                <a:latin typeface="+mn-lt"/>
              </a:rPr>
              <a:t> </a:t>
            </a:r>
            <a:r>
              <a:rPr lang="de-DE" i="1" dirty="0">
                <a:latin typeface="+mn-lt"/>
              </a:rPr>
              <a:t>BIG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systems</a:t>
            </a:r>
            <a:r>
              <a:rPr lang="de-DE" dirty="0">
                <a:latin typeface="+mn-lt"/>
              </a:rPr>
              <a:t>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332510" y="1471674"/>
            <a:ext cx="5324372" cy="507459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de-DE" sz="2400" dirty="0" smtClean="0"/>
              <a:t>System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modeled</a:t>
            </a:r>
            <a:endParaRPr lang="de-DE" sz="2400" dirty="0" smtClean="0"/>
          </a:p>
          <a:p>
            <a:pPr marL="457200" indent="-457200">
              <a:buAutoNum type="arabicPeriod"/>
            </a:pPr>
            <a:r>
              <a:rPr lang="de-DE" sz="2400" dirty="0" smtClean="0"/>
              <a:t>Models must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composed</a:t>
            </a:r>
            <a:r>
              <a:rPr lang="de-DE" sz="2400" dirty="0" smtClean="0"/>
              <a:t>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23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173921"/>
            <a:ext cx="5750784" cy="5317813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hierarchical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end,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6096000" y="1140963"/>
            <a:ext cx="52084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shaped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… 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Inhaltsplatzhalter 4"/>
          <p:cNvSpPr>
            <a:spLocks noGrp="1"/>
          </p:cNvSpPr>
          <p:nvPr>
            <p:ph sz="half" idx="1"/>
          </p:nvPr>
        </p:nvSpPr>
        <p:spPr>
          <a:xfrm>
            <a:off x="332510" y="1471674"/>
            <a:ext cx="5324372" cy="507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/>
              <a:t>Large </a:t>
            </a:r>
            <a:r>
              <a:rPr lang="en-US" sz="2400" dirty="0" smtClean="0"/>
              <a:t>systems:</a:t>
            </a:r>
          </a:p>
          <a:p>
            <a:pPr marL="0" indent="0">
              <a:buNone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Computer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architectures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Embedded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infrastructures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2400" dirty="0" smtClean="0"/>
              <a:t>he </a:t>
            </a:r>
            <a:r>
              <a:rPr lang="en-US" sz="2400" dirty="0"/>
              <a:t>internet of people, things, services </a:t>
            </a:r>
            <a:r>
              <a:rPr lang="en-US" sz="2400" dirty="0" smtClean="0"/>
              <a:t>and events 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A large system is </a:t>
            </a:r>
            <a:r>
              <a:rPr lang="en-US" sz="2400" i="1" dirty="0" smtClean="0"/>
              <a:t>structured</a:t>
            </a:r>
            <a:r>
              <a:rPr lang="en-US" sz="2400" dirty="0" smtClean="0"/>
              <a:t>.</a:t>
            </a:r>
          </a:p>
        </p:txBody>
      </p:sp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332509" y="245226"/>
            <a:ext cx="11521440" cy="92819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+mn-lt"/>
              </a:rPr>
              <a:t>2. Models must </a:t>
            </a:r>
            <a:r>
              <a:rPr lang="de-DE" dirty="0" err="1" smtClean="0">
                <a:latin typeface="+mn-lt"/>
              </a:rPr>
              <a:t>be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composable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295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1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dirty="0" err="1" smtClean="0">
                <a:latin typeface="+mn-lt"/>
              </a:rPr>
              <a:t>Example</a:t>
            </a:r>
            <a:r>
              <a:rPr lang="de-DE" sz="4900" dirty="0" smtClean="0">
                <a:latin typeface="+mn-lt"/>
              </a:rPr>
              <a:t>: A </a:t>
            </a:r>
            <a:r>
              <a:rPr lang="de-DE" sz="4900" dirty="0" err="1" smtClean="0">
                <a:latin typeface="+mn-lt"/>
              </a:rPr>
              <a:t>supply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dirty="0" err="1" smtClean="0">
                <a:latin typeface="+mn-lt"/>
              </a:rPr>
              <a:t>chain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529-57E0-4E11-B825-B7EF4A989200}" type="slidenum">
              <a:rPr lang="de-DE" smtClean="0"/>
              <a:t>21</a:t>
            </a:fld>
            <a:endParaRPr lang="de-DE"/>
          </a:p>
        </p:txBody>
      </p:sp>
      <p:pic>
        <p:nvPicPr>
          <p:cNvPr id="8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" y="1411288"/>
            <a:ext cx="5896452" cy="44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37636" y="3735977"/>
            <a:ext cx="371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173921"/>
            <a:ext cx="5750784" cy="554755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hierarchi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end,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Event based systems: </a:t>
            </a:r>
            <a:r>
              <a:rPr lang="en-US" sz="2400" dirty="0" err="1"/>
              <a:t>PubSub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SOC: </a:t>
            </a:r>
            <a:r>
              <a:rPr lang="en-US" sz="2400" dirty="0" smtClean="0"/>
              <a:t>provider/requester/broker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So, what are (the) fundamentals 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of composition? 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96000" y="1137005"/>
            <a:ext cx="52084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shaped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… 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30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1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dirty="0" err="1" smtClean="0">
                <a:latin typeface="+mn-lt"/>
              </a:rPr>
              <a:t>Let‘s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dirty="0" err="1" smtClean="0">
                <a:latin typeface="+mn-lt"/>
              </a:rPr>
              <a:t>start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dirty="0" err="1" smtClean="0">
                <a:latin typeface="+mn-lt"/>
              </a:rPr>
              <a:t>with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i="1" dirty="0" err="1" smtClean="0">
                <a:latin typeface="+mn-lt"/>
              </a:rPr>
              <a:t>components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529-57E0-4E11-B825-B7EF4A989200}" type="slidenum">
              <a:rPr lang="de-DE" smtClean="0"/>
              <a:t>22</a:t>
            </a:fld>
            <a:endParaRPr lang="de-DE"/>
          </a:p>
        </p:txBody>
      </p:sp>
      <p:pic>
        <p:nvPicPr>
          <p:cNvPr id="8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" y="1411288"/>
            <a:ext cx="5896452" cy="44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37636" y="3735977"/>
            <a:ext cx="371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173921"/>
            <a:ext cx="5750784" cy="554755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hierarchi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end,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de-DE" sz="2400" dirty="0" smtClean="0"/>
              <a:t>A </a:t>
            </a:r>
            <a:r>
              <a:rPr lang="de-DE" sz="2400" i="1" dirty="0" err="1" smtClean="0"/>
              <a:t>component</a:t>
            </a:r>
            <a:r>
              <a:rPr lang="de-DE" sz="2400" i="1" dirty="0" smtClean="0"/>
              <a:t> </a:t>
            </a:r>
            <a:r>
              <a:rPr lang="de-DE" sz="2400" dirty="0" err="1" smtClean="0"/>
              <a:t>consists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endParaRPr lang="de-DE" sz="2400" dirty="0"/>
          </a:p>
          <a:p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i="1" dirty="0" err="1" smtClean="0"/>
              <a:t>interface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endParaRPr lang="de-DE" sz="2400" dirty="0"/>
          </a:p>
          <a:p>
            <a:r>
              <a:rPr lang="de-DE" sz="2400" dirty="0" err="1" smtClean="0"/>
              <a:t>its</a:t>
            </a:r>
            <a:r>
              <a:rPr lang="de-DE" sz="2400" dirty="0" smtClean="0"/>
              <a:t> </a:t>
            </a:r>
            <a:r>
              <a:rPr lang="de-DE" sz="2400" i="1" dirty="0" err="1" smtClean="0"/>
              <a:t>inner</a:t>
            </a:r>
            <a:r>
              <a:rPr lang="de-DE" sz="2400" i="1" dirty="0" smtClean="0"/>
              <a:t> </a:t>
            </a:r>
            <a:r>
              <a:rPr lang="de-DE" sz="2400" i="1" dirty="0" err="1" smtClean="0"/>
              <a:t>structure</a:t>
            </a:r>
            <a:r>
              <a:rPr lang="de-DE" sz="2400" dirty="0" smtClean="0"/>
              <a:t>. </a:t>
            </a:r>
            <a:endParaRPr lang="de-DE" sz="2400" dirty="0"/>
          </a:p>
          <a:p>
            <a:r>
              <a:rPr lang="de-DE" sz="2400" dirty="0"/>
              <a:t>Interface: </a:t>
            </a:r>
            <a:r>
              <a:rPr lang="de-DE" sz="2400" dirty="0" err="1" smtClean="0"/>
              <a:t>strict</a:t>
            </a:r>
            <a:r>
              <a:rPr lang="de-DE" sz="2400" dirty="0" smtClean="0"/>
              <a:t>, formal.</a:t>
            </a:r>
            <a:endParaRPr lang="de-DE" sz="2400" dirty="0"/>
          </a:p>
          <a:p>
            <a:r>
              <a:rPr lang="de-DE" sz="2400" dirty="0" err="1" smtClean="0"/>
              <a:t>Inner</a:t>
            </a:r>
            <a:r>
              <a:rPr lang="de-DE" sz="2400" dirty="0" smtClean="0"/>
              <a:t> </a:t>
            </a:r>
            <a:r>
              <a:rPr lang="de-DE" sz="2400" dirty="0" err="1" smtClean="0"/>
              <a:t>structure</a:t>
            </a:r>
            <a:r>
              <a:rPr lang="de-DE" sz="2400" dirty="0" smtClean="0"/>
              <a:t>: liberal.</a:t>
            </a:r>
            <a:endParaRPr lang="de-DE" sz="2400" dirty="0"/>
          </a:p>
          <a:p>
            <a:r>
              <a:rPr lang="de-DE" sz="2400" dirty="0" err="1" smtClean="0"/>
              <a:t>Composition</a:t>
            </a:r>
            <a:r>
              <a:rPr lang="de-DE" sz="2400" dirty="0" smtClean="0"/>
              <a:t>: formal;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</a:t>
            </a:r>
            <a:r>
              <a:rPr lang="de-DE" sz="2400" dirty="0" err="1" smtClean="0"/>
              <a:t>dependig</a:t>
            </a:r>
            <a:r>
              <a:rPr lang="de-DE" sz="2400" dirty="0" smtClean="0"/>
              <a:t> </a:t>
            </a:r>
            <a:r>
              <a:rPr lang="de-DE" sz="2400" dirty="0" err="1" smtClean="0"/>
              <a:t>only</a:t>
            </a:r>
            <a:r>
              <a:rPr lang="de-DE" sz="2400" dirty="0" smtClean="0"/>
              <a:t> on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interface</a:t>
            </a:r>
            <a:r>
              <a:rPr lang="de-DE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96000" y="1137005"/>
            <a:ext cx="52084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shaped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… 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3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1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4900" dirty="0" err="1" smtClean="0">
                <a:latin typeface="+mn-lt"/>
              </a:rPr>
              <a:t>Let‘s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dirty="0" err="1" smtClean="0">
                <a:latin typeface="+mn-lt"/>
              </a:rPr>
              <a:t>start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dirty="0" err="1" smtClean="0">
                <a:latin typeface="+mn-lt"/>
              </a:rPr>
              <a:t>with</a:t>
            </a:r>
            <a:r>
              <a:rPr lang="de-DE" sz="4900" dirty="0" smtClean="0">
                <a:latin typeface="+mn-lt"/>
              </a:rPr>
              <a:t> </a:t>
            </a:r>
            <a:r>
              <a:rPr lang="de-DE" sz="4900" i="1" dirty="0" err="1" smtClean="0">
                <a:latin typeface="+mn-lt"/>
              </a:rPr>
              <a:t>components</a:t>
            </a:r>
            <a:endParaRPr lang="de-DE" i="1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529-57E0-4E11-B825-B7EF4A989200}" type="slidenum">
              <a:rPr lang="de-DE" smtClean="0"/>
              <a:t>23</a:t>
            </a:fld>
            <a:endParaRPr lang="de-DE"/>
          </a:p>
        </p:txBody>
      </p:sp>
      <p:pic>
        <p:nvPicPr>
          <p:cNvPr id="8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" y="1411288"/>
            <a:ext cx="5896452" cy="445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37636" y="3735977"/>
            <a:ext cx="37162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 •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  <p:sp>
        <p:nvSpPr>
          <p:cNvPr id="11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173921"/>
            <a:ext cx="5750784" cy="5547554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hierarchi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end,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required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>
              <a:buFontTx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details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dirty="0" smtClean="0"/>
              <a:t>Fundamental:</a:t>
            </a:r>
          </a:p>
          <a:p>
            <a:pPr marL="0" indent="0">
              <a:buNone/>
            </a:pPr>
            <a:r>
              <a:rPr lang="de-DE" sz="2400" dirty="0" err="1" smtClean="0"/>
              <a:t>Composition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associative</a:t>
            </a:r>
            <a:r>
              <a:rPr lang="de-DE" sz="2400" dirty="0"/>
              <a:t>:</a:t>
            </a:r>
            <a:endParaRPr lang="de-DE" sz="2400" dirty="0" smtClean="0"/>
          </a:p>
          <a:p>
            <a:pPr marL="0" indent="0" algn="ctr">
              <a:buNone/>
            </a:pP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(A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  =  A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(B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C).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96000" y="1137005"/>
            <a:ext cx="5208477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buNone/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shaped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… •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kern="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.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 rot="481778">
            <a:off x="3965750" y="3658825"/>
            <a:ext cx="1652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brackets!</a:t>
            </a:r>
            <a:endParaRPr lang="en-US" alt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/>
          <p:cNvSpPr txBox="1">
            <a:spLocks noChangeArrowheads="1"/>
          </p:cNvSpPr>
          <p:nvPr/>
        </p:nvSpPr>
        <p:spPr bwMode="auto">
          <a:xfrm rot="481778">
            <a:off x="6055439" y="5155726"/>
            <a:ext cx="165224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Assumed without saying</a:t>
            </a:r>
            <a:endParaRPr lang="en-US" altLang="en-US" sz="2400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hteck 111"/>
          <p:cNvSpPr/>
          <p:nvPr/>
        </p:nvSpPr>
        <p:spPr bwMode="auto">
          <a:xfrm>
            <a:off x="9290469" y="2636379"/>
            <a:ext cx="388783" cy="8941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9" name="Gruppieren 18"/>
          <p:cNvGrpSpPr/>
          <p:nvPr/>
        </p:nvGrpSpPr>
        <p:grpSpPr>
          <a:xfrm>
            <a:off x="8031568" y="4249896"/>
            <a:ext cx="900080" cy="2016979"/>
            <a:chOff x="4049968" y="4530696"/>
            <a:chExt cx="900080" cy="2016979"/>
          </a:xfrm>
        </p:grpSpPr>
        <p:sp>
          <p:nvSpPr>
            <p:cNvPr id="44" name="Rechteck 43"/>
            <p:cNvSpPr/>
            <p:nvPr/>
          </p:nvSpPr>
          <p:spPr bwMode="auto">
            <a:xfrm>
              <a:off x="4049968" y="4530696"/>
              <a:ext cx="389308" cy="201697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195" name="Oval 33"/>
            <p:cNvSpPr>
              <a:spLocks noChangeArrowheads="1"/>
            </p:cNvSpPr>
            <p:nvPr/>
          </p:nvSpPr>
          <p:spPr bwMode="auto">
            <a:xfrm>
              <a:off x="4520413" y="6186345"/>
              <a:ext cx="236874" cy="23459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96" name="Oval 33"/>
            <p:cNvSpPr>
              <a:spLocks noChangeArrowheads="1"/>
            </p:cNvSpPr>
            <p:nvPr/>
          </p:nvSpPr>
          <p:spPr bwMode="auto">
            <a:xfrm>
              <a:off x="4546587" y="5664572"/>
              <a:ext cx="235565" cy="23459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97" name="Text Box 58"/>
            <p:cNvSpPr txBox="1">
              <a:spLocks noChangeArrowheads="1"/>
            </p:cNvSpPr>
            <p:nvPr/>
          </p:nvSpPr>
          <p:spPr bwMode="auto">
            <a:xfrm>
              <a:off x="4538413" y="6104045"/>
              <a:ext cx="227713" cy="314142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98" name="Text Box 58"/>
            <p:cNvSpPr txBox="1">
              <a:spLocks noChangeArrowheads="1"/>
            </p:cNvSpPr>
            <p:nvPr/>
          </p:nvSpPr>
          <p:spPr bwMode="auto">
            <a:xfrm>
              <a:off x="4564904" y="5579577"/>
              <a:ext cx="219861" cy="31414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99" name="Gerade Verbindung 61"/>
            <p:cNvCxnSpPr>
              <a:cxnSpLocks noChangeShapeType="1"/>
              <a:endCxn id="6196" idx="2"/>
            </p:cNvCxnSpPr>
            <p:nvPr/>
          </p:nvCxnSpPr>
          <p:spPr bwMode="auto">
            <a:xfrm flipV="1">
              <a:off x="4369913" y="5781870"/>
              <a:ext cx="176673" cy="4044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cxnSp>
          <p:nvCxnSpPr>
            <p:cNvPr id="6200" name="Gerade Verbindung 86"/>
            <p:cNvCxnSpPr>
              <a:cxnSpLocks noChangeShapeType="1"/>
            </p:cNvCxnSpPr>
            <p:nvPr/>
          </p:nvCxnSpPr>
          <p:spPr bwMode="auto">
            <a:xfrm>
              <a:off x="4359444" y="6296901"/>
              <a:ext cx="150499" cy="1348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201" name="Rectangle 34"/>
            <p:cNvSpPr>
              <a:spLocks noChangeArrowheads="1"/>
            </p:cNvSpPr>
            <p:nvPr/>
          </p:nvSpPr>
          <p:spPr bwMode="auto">
            <a:xfrm>
              <a:off x="4126496" y="5676707"/>
              <a:ext cx="222478" cy="786028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59"/>
            <p:cNvSpPr/>
            <p:nvPr/>
          </p:nvSpPr>
          <p:spPr bwMode="auto">
            <a:xfrm>
              <a:off x="4412222" y="4530696"/>
              <a:ext cx="537826" cy="105163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9402094" y="4176614"/>
            <a:ext cx="2496344" cy="2110497"/>
            <a:chOff x="5420494" y="4457414"/>
            <a:chExt cx="2496344" cy="2110497"/>
          </a:xfrm>
        </p:grpSpPr>
        <p:sp>
          <p:nvSpPr>
            <p:cNvPr id="45" name="Rechteck 44"/>
            <p:cNvSpPr/>
            <p:nvPr/>
          </p:nvSpPr>
          <p:spPr bwMode="auto">
            <a:xfrm>
              <a:off x="5420494" y="4550932"/>
              <a:ext cx="371669" cy="201697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171" name="Rectangle 34"/>
            <p:cNvSpPr>
              <a:spLocks noChangeArrowheads="1"/>
            </p:cNvSpPr>
            <p:nvPr/>
          </p:nvSpPr>
          <p:spPr bwMode="auto">
            <a:xfrm>
              <a:off x="5478077" y="5700988"/>
              <a:ext cx="222478" cy="7860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79" name="Textfeld 93"/>
            <p:cNvSpPr txBox="1">
              <a:spLocks noChangeArrowheads="1"/>
            </p:cNvSpPr>
            <p:nvPr/>
          </p:nvSpPr>
          <p:spPr bwMode="auto">
            <a:xfrm>
              <a:off x="6096000" y="5266080"/>
              <a:ext cx="18208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      (</a:t>
              </a:r>
              <a:r>
                <a: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B </a:t>
              </a:r>
              <a:r>
                <a:rPr lang="de-DE" alt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 </a:t>
              </a:r>
              <a:r>
                <a: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C)</a:t>
              </a:r>
              <a:endParaRPr lang="en-US" altLang="de-DE" sz="2400" i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Geschweifte Klammer rechts 69"/>
            <p:cNvSpPr/>
            <p:nvPr/>
          </p:nvSpPr>
          <p:spPr bwMode="auto">
            <a:xfrm>
              <a:off x="5819426" y="4457414"/>
              <a:ext cx="246035" cy="2078999"/>
            </a:xfrm>
            <a:prstGeom prst="rightBrace">
              <a:avLst>
                <a:gd name="adj1" fmla="val 454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9061833" y="5882637"/>
            <a:ext cx="391300" cy="314141"/>
            <a:chOff x="5080233" y="6163437"/>
            <a:chExt cx="391300" cy="314141"/>
          </a:xfrm>
        </p:grpSpPr>
        <p:cxnSp>
          <p:nvCxnSpPr>
            <p:cNvPr id="6166" name="Gerade Verbindung 86"/>
            <p:cNvCxnSpPr>
              <a:cxnSpLocks noChangeShapeType="1"/>
            </p:cNvCxnSpPr>
            <p:nvPr/>
          </p:nvCxnSpPr>
          <p:spPr bwMode="auto">
            <a:xfrm flipV="1">
              <a:off x="5328885" y="6323878"/>
              <a:ext cx="142648" cy="5393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grpSp>
          <p:nvGrpSpPr>
            <p:cNvPr id="6167" name="Gruppieren 74"/>
            <p:cNvGrpSpPr>
              <a:grpSpLocks/>
            </p:cNvGrpSpPr>
            <p:nvPr/>
          </p:nvGrpSpPr>
          <p:grpSpPr bwMode="auto">
            <a:xfrm>
              <a:off x="5080233" y="6163437"/>
              <a:ext cx="235565" cy="314141"/>
              <a:chOff x="6450227" y="1593321"/>
              <a:chExt cx="286560" cy="369332"/>
            </a:xfrm>
            <a:noFill/>
          </p:grpSpPr>
          <p:sp>
            <p:nvSpPr>
              <p:cNvPr id="6204" name="Oval 33"/>
              <p:cNvSpPr>
                <a:spLocks noChangeArrowheads="1"/>
              </p:cNvSpPr>
              <p:nvPr/>
            </p:nvSpPr>
            <p:spPr bwMode="auto">
              <a:xfrm>
                <a:off x="6450227" y="1639330"/>
                <a:ext cx="286560" cy="275606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05" name="Text Box 58"/>
              <p:cNvSpPr txBox="1">
                <a:spLocks noChangeArrowheads="1"/>
              </p:cNvSpPr>
              <p:nvPr/>
            </p:nvSpPr>
            <p:spPr bwMode="auto">
              <a:xfrm>
                <a:off x="6467967" y="1593321"/>
                <a:ext cx="266420" cy="3693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5" name="Gruppieren 14"/>
          <p:cNvGrpSpPr/>
          <p:nvPr/>
        </p:nvGrpSpPr>
        <p:grpSpPr>
          <a:xfrm>
            <a:off x="8875998" y="4249896"/>
            <a:ext cx="816627" cy="1589584"/>
            <a:chOff x="4894398" y="4530696"/>
            <a:chExt cx="816627" cy="1589584"/>
          </a:xfrm>
        </p:grpSpPr>
        <p:sp>
          <p:nvSpPr>
            <p:cNvPr id="43" name="Rechteck 42"/>
            <p:cNvSpPr/>
            <p:nvPr/>
          </p:nvSpPr>
          <p:spPr bwMode="auto">
            <a:xfrm>
              <a:off x="4894398" y="4530696"/>
              <a:ext cx="526096" cy="158958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6168" name="Gruppieren 77"/>
            <p:cNvGrpSpPr>
              <a:grpSpLocks/>
            </p:cNvGrpSpPr>
            <p:nvPr/>
          </p:nvGrpSpPr>
          <p:grpSpPr bwMode="auto">
            <a:xfrm>
              <a:off x="5000404" y="5643013"/>
              <a:ext cx="236873" cy="314141"/>
              <a:chOff x="6450227" y="1593321"/>
              <a:chExt cx="286560" cy="367670"/>
            </a:xfrm>
            <a:noFill/>
          </p:grpSpPr>
          <p:sp>
            <p:nvSpPr>
              <p:cNvPr id="6202" name="Oval 33"/>
              <p:cNvSpPr>
                <a:spLocks noChangeArrowheads="1"/>
              </p:cNvSpPr>
              <p:nvPr/>
            </p:nvSpPr>
            <p:spPr bwMode="auto">
              <a:xfrm>
                <a:off x="6450227" y="1639330"/>
                <a:ext cx="286560" cy="275606"/>
              </a:xfrm>
              <a:prstGeom prst="ellipse">
                <a:avLst/>
              </a:prstGeom>
              <a:grpFill/>
              <a:ln w="25400">
                <a:solidFill>
                  <a:schemeClr val="tx1"/>
                </a:solidFill>
                <a:round/>
                <a:headEnd/>
                <a:tailEnd/>
              </a:ln>
              <a:extLst/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03" name="Text Box 58"/>
              <p:cNvSpPr txBox="1">
                <a:spLocks noChangeArrowheads="1"/>
              </p:cNvSpPr>
              <p:nvPr/>
            </p:nvSpPr>
            <p:spPr bwMode="auto">
              <a:xfrm>
                <a:off x="6468920" y="1593321"/>
                <a:ext cx="264514" cy="3676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6169" name="Gerade Verbindung 61"/>
            <p:cNvCxnSpPr>
              <a:cxnSpLocks noChangeShapeType="1"/>
              <a:stCxn id="6202" idx="6"/>
            </p:cNvCxnSpPr>
            <p:nvPr/>
          </p:nvCxnSpPr>
          <p:spPr bwMode="auto">
            <a:xfrm>
              <a:off x="5237277" y="5800065"/>
              <a:ext cx="221170" cy="2041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5488547" y="4681712"/>
              <a:ext cx="222478" cy="78602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75" name="Oval 33"/>
            <p:cNvSpPr>
              <a:spLocks noChangeArrowheads="1"/>
            </p:cNvSpPr>
            <p:nvPr/>
          </p:nvSpPr>
          <p:spPr bwMode="auto">
            <a:xfrm>
              <a:off x="5008255" y="4909566"/>
              <a:ext cx="249960" cy="29931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176" name="Text Box 58"/>
            <p:cNvSpPr txBox="1">
              <a:spLocks noChangeArrowheads="1"/>
            </p:cNvSpPr>
            <p:nvPr/>
          </p:nvSpPr>
          <p:spPr bwMode="auto">
            <a:xfrm>
              <a:off x="5043590" y="4910913"/>
              <a:ext cx="219861" cy="312794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6177" name="Gerade Verbindung 86"/>
            <p:cNvCxnSpPr>
              <a:cxnSpLocks noChangeShapeType="1"/>
            </p:cNvCxnSpPr>
            <p:nvPr/>
          </p:nvCxnSpPr>
          <p:spPr bwMode="auto">
            <a:xfrm flipV="1">
              <a:off x="5259526" y="5067310"/>
              <a:ext cx="226404" cy="5393"/>
            </a:xfrm>
            <a:prstGeom prst="line">
              <a:avLst/>
            </a:prstGeom>
            <a:solidFill>
              <a:schemeClr val="bg2">
                <a:lumMod val="90000"/>
              </a:schemeClr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xtLst/>
          </p:spPr>
        </p:cxnSp>
      </p:grpSp>
      <p:sp>
        <p:nvSpPr>
          <p:cNvPr id="614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159A66-8606-4114-98C9-C1B735BBED7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/>
          </a:p>
        </p:txBody>
      </p:sp>
      <p:sp>
        <p:nvSpPr>
          <p:cNvPr id="6147" name="Oval 33"/>
          <p:cNvSpPr>
            <a:spLocks noChangeArrowheads="1"/>
          </p:cNvSpPr>
          <p:nvPr/>
        </p:nvSpPr>
        <p:spPr bwMode="auto">
          <a:xfrm>
            <a:off x="5788566" y="3168978"/>
            <a:ext cx="249961" cy="2993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34"/>
          <p:cNvSpPr>
            <a:spLocks noChangeArrowheads="1"/>
          </p:cNvSpPr>
          <p:nvPr/>
        </p:nvSpPr>
        <p:spPr bwMode="auto">
          <a:xfrm>
            <a:off x="6268858" y="3235041"/>
            <a:ext cx="222478" cy="786029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de-DE" sz="1800" b="1" i="1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9" name="Oval 33"/>
          <p:cNvSpPr>
            <a:spLocks noChangeArrowheads="1"/>
          </p:cNvSpPr>
          <p:nvPr/>
        </p:nvSpPr>
        <p:spPr bwMode="auto">
          <a:xfrm>
            <a:off x="5788566" y="3688053"/>
            <a:ext cx="249961" cy="2993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0" name="Text Box 58"/>
          <p:cNvSpPr txBox="1">
            <a:spLocks noChangeArrowheads="1"/>
          </p:cNvSpPr>
          <p:nvPr/>
        </p:nvSpPr>
        <p:spPr bwMode="auto">
          <a:xfrm>
            <a:off x="5823901" y="3689401"/>
            <a:ext cx="219861" cy="31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51" name="Gerade Verbindung 85"/>
          <p:cNvCxnSpPr>
            <a:cxnSpLocks noChangeShapeType="1"/>
            <a:stCxn id="6147" idx="6"/>
          </p:cNvCxnSpPr>
          <p:nvPr/>
        </p:nvCxnSpPr>
        <p:spPr bwMode="auto">
          <a:xfrm flipV="1">
            <a:off x="6038528" y="3311892"/>
            <a:ext cx="226404" cy="674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2" name="Gerade Verbindung 86"/>
          <p:cNvCxnSpPr>
            <a:cxnSpLocks noChangeShapeType="1"/>
          </p:cNvCxnSpPr>
          <p:nvPr/>
        </p:nvCxnSpPr>
        <p:spPr bwMode="auto">
          <a:xfrm flipV="1">
            <a:off x="6039835" y="3845797"/>
            <a:ext cx="226405" cy="539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Rectangle 34"/>
          <p:cNvSpPr>
            <a:spLocks noChangeArrowheads="1"/>
          </p:cNvSpPr>
          <p:nvPr/>
        </p:nvSpPr>
        <p:spPr bwMode="auto">
          <a:xfrm>
            <a:off x="4151389" y="3266051"/>
            <a:ext cx="221169" cy="786028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altLang="de-DE" sz="1800" b="1" i="1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4" name="Oval 33"/>
          <p:cNvSpPr>
            <a:spLocks noChangeArrowheads="1"/>
          </p:cNvSpPr>
          <p:nvPr/>
        </p:nvSpPr>
        <p:spPr bwMode="auto">
          <a:xfrm>
            <a:off x="4626445" y="3199987"/>
            <a:ext cx="249961" cy="2993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5" name="Oval 33"/>
          <p:cNvSpPr>
            <a:spLocks noChangeArrowheads="1"/>
          </p:cNvSpPr>
          <p:nvPr/>
        </p:nvSpPr>
        <p:spPr bwMode="auto">
          <a:xfrm>
            <a:off x="4609432" y="3729849"/>
            <a:ext cx="248652" cy="299311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56" name="Text Box 58"/>
          <p:cNvSpPr txBox="1">
            <a:spLocks noChangeArrowheads="1"/>
          </p:cNvSpPr>
          <p:nvPr/>
        </p:nvSpPr>
        <p:spPr bwMode="auto">
          <a:xfrm>
            <a:off x="4623827" y="3710973"/>
            <a:ext cx="227713" cy="314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57" name="Gerade Verbindung 60"/>
          <p:cNvCxnSpPr>
            <a:cxnSpLocks noChangeShapeType="1"/>
          </p:cNvCxnSpPr>
          <p:nvPr/>
        </p:nvCxnSpPr>
        <p:spPr bwMode="auto">
          <a:xfrm flipV="1">
            <a:off x="4384337" y="3346946"/>
            <a:ext cx="226404" cy="6741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8" name="Gerade Verbindung 61"/>
          <p:cNvCxnSpPr>
            <a:cxnSpLocks noChangeShapeType="1"/>
          </p:cNvCxnSpPr>
          <p:nvPr/>
        </p:nvCxnSpPr>
        <p:spPr bwMode="auto">
          <a:xfrm flipV="1">
            <a:off x="4385644" y="3879503"/>
            <a:ext cx="226405" cy="5393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9" name="Text Box 58"/>
          <p:cNvSpPr txBox="1">
            <a:spLocks noChangeArrowheads="1"/>
          </p:cNvSpPr>
          <p:nvPr/>
        </p:nvSpPr>
        <p:spPr bwMode="auto">
          <a:xfrm>
            <a:off x="4626445" y="3189200"/>
            <a:ext cx="227713" cy="31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Geschweifte Klammer rechts 147"/>
          <p:cNvSpPr/>
          <p:nvPr/>
        </p:nvSpPr>
        <p:spPr bwMode="auto">
          <a:xfrm rot="5400000">
            <a:off x="4387162" y="4021240"/>
            <a:ext cx="253471" cy="725017"/>
          </a:xfrm>
          <a:prstGeom prst="rightBrace">
            <a:avLst>
              <a:gd name="adj1" fmla="val 3428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61" name="Textfeld 89"/>
          <p:cNvSpPr txBox="1">
            <a:spLocks noChangeArrowheads="1"/>
          </p:cNvSpPr>
          <p:nvPr/>
        </p:nvSpPr>
        <p:spPr bwMode="auto">
          <a:xfrm>
            <a:off x="4385644" y="4550932"/>
            <a:ext cx="382139" cy="39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endParaRPr lang="en-US" altLang="de-DE" sz="2400" i="1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62" name="Text Box 58"/>
          <p:cNvSpPr txBox="1">
            <a:spLocks noChangeArrowheads="1"/>
          </p:cNvSpPr>
          <p:nvPr/>
        </p:nvSpPr>
        <p:spPr bwMode="auto">
          <a:xfrm>
            <a:off x="5814740" y="3164932"/>
            <a:ext cx="218553" cy="31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163" name="Gruppieren 2"/>
          <p:cNvGrpSpPr>
            <a:grpSpLocks/>
          </p:cNvGrpSpPr>
          <p:nvPr/>
        </p:nvGrpSpPr>
        <p:grpSpPr bwMode="auto">
          <a:xfrm>
            <a:off x="5787258" y="4257013"/>
            <a:ext cx="704078" cy="703786"/>
            <a:chOff x="3027363" y="4643438"/>
            <a:chExt cx="854075" cy="828675"/>
          </a:xfrm>
        </p:grpSpPr>
        <p:sp>
          <p:nvSpPr>
            <p:cNvPr id="231" name="Geschweifte Klammer rechts 230"/>
            <p:cNvSpPr/>
            <p:nvPr/>
          </p:nvSpPr>
          <p:spPr bwMode="auto">
            <a:xfrm rot="5400000">
              <a:off x="3305176" y="4365625"/>
              <a:ext cx="298450" cy="854075"/>
            </a:xfrm>
            <a:prstGeom prst="rightBrace">
              <a:avLst>
                <a:gd name="adj1" fmla="val 454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07" name="Textfeld 93"/>
            <p:cNvSpPr txBox="1">
              <a:spLocks noChangeArrowheads="1"/>
            </p:cNvSpPr>
            <p:nvPr/>
          </p:nvSpPr>
          <p:spPr bwMode="auto">
            <a:xfrm>
              <a:off x="3329302" y="5010183"/>
              <a:ext cx="463614" cy="461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B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6172" name="Gruppieren 8"/>
          <p:cNvGrpSpPr>
            <a:grpSpLocks/>
          </p:cNvGrpSpPr>
          <p:nvPr/>
        </p:nvGrpSpPr>
        <p:grpSpPr bwMode="auto">
          <a:xfrm>
            <a:off x="5788566" y="2256213"/>
            <a:ext cx="1542952" cy="786029"/>
            <a:chOff x="2165261" y="2287464"/>
            <a:chExt cx="1871619" cy="925512"/>
          </a:xfrm>
        </p:grpSpPr>
        <p:grpSp>
          <p:nvGrpSpPr>
            <p:cNvPr id="6185" name="Gruppieren 6"/>
            <p:cNvGrpSpPr>
              <a:grpSpLocks/>
            </p:cNvGrpSpPr>
            <p:nvPr/>
          </p:nvGrpSpPr>
          <p:grpSpPr bwMode="auto">
            <a:xfrm>
              <a:off x="2165261" y="2287464"/>
              <a:ext cx="852215" cy="925512"/>
              <a:chOff x="2165261" y="1927424"/>
              <a:chExt cx="852215" cy="925512"/>
            </a:xfrm>
          </p:grpSpPr>
          <p:sp>
            <p:nvSpPr>
              <p:cNvPr id="47" name="Rectangle 34"/>
              <p:cNvSpPr>
                <a:spLocks noChangeArrowheads="1"/>
              </p:cNvSpPr>
              <p:nvPr/>
            </p:nvSpPr>
            <p:spPr bwMode="auto">
              <a:xfrm>
                <a:off x="2747860" y="1927424"/>
                <a:ext cx="269869" cy="9255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de-DE" sz="1800" b="1" i="1" baseline="-25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90" name="Oval 33"/>
              <p:cNvSpPr>
                <a:spLocks noChangeArrowheads="1"/>
              </p:cNvSpPr>
              <p:nvPr/>
            </p:nvSpPr>
            <p:spPr bwMode="auto">
              <a:xfrm>
                <a:off x="2165261" y="2195043"/>
                <a:ext cx="303255" cy="3524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91" name="Text Box 58"/>
              <p:cNvSpPr txBox="1">
                <a:spLocks noChangeArrowheads="1"/>
              </p:cNvSpPr>
              <p:nvPr/>
            </p:nvSpPr>
            <p:spPr bwMode="auto">
              <a:xfrm>
                <a:off x="2207114" y="2196629"/>
                <a:ext cx="266737" cy="3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6192" name="Gerade Verbindung 86"/>
              <p:cNvCxnSpPr>
                <a:cxnSpLocks noChangeShapeType="1"/>
              </p:cNvCxnSpPr>
              <p:nvPr/>
            </p:nvCxnSpPr>
            <p:spPr bwMode="auto">
              <a:xfrm flipV="1">
                <a:off x="2470103" y="2380767"/>
                <a:ext cx="274676" cy="635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6186" name="Gruppieren 4"/>
            <p:cNvGrpSpPr>
              <a:grpSpLocks/>
            </p:cNvGrpSpPr>
            <p:nvPr/>
          </p:nvGrpSpPr>
          <p:grpSpPr bwMode="auto">
            <a:xfrm>
              <a:off x="3291226" y="2320119"/>
              <a:ext cx="745654" cy="854075"/>
              <a:chOff x="1162050" y="1059977"/>
              <a:chExt cx="745654" cy="854075"/>
            </a:xfrm>
          </p:grpSpPr>
          <p:sp>
            <p:nvSpPr>
              <p:cNvPr id="55" name="Geschweifte Klammer rechts 54"/>
              <p:cNvSpPr/>
              <p:nvPr/>
            </p:nvSpPr>
            <p:spPr bwMode="auto">
              <a:xfrm>
                <a:off x="1161597" y="1060660"/>
                <a:ext cx="298443" cy="854074"/>
              </a:xfrm>
              <a:prstGeom prst="rightBrace">
                <a:avLst>
                  <a:gd name="adj1" fmla="val 45402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188" name="Textfeld 93"/>
              <p:cNvSpPr txBox="1">
                <a:spLocks noChangeArrowheads="1"/>
              </p:cNvSpPr>
              <p:nvPr/>
            </p:nvSpPr>
            <p:spPr bwMode="auto">
              <a:xfrm>
                <a:off x="1444090" y="1241458"/>
                <a:ext cx="463614" cy="461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400"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C</a:t>
                </a:r>
                <a:endParaRPr lang="en-US" altLang="de-DE" sz="2400" i="1" baseline="-25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7" name="Textfeld 6"/>
          <p:cNvSpPr txBox="1">
            <a:spLocks noChangeArrowheads="1"/>
          </p:cNvSpPr>
          <p:nvPr/>
        </p:nvSpPr>
        <p:spPr bwMode="auto">
          <a:xfrm>
            <a:off x="10151840" y="4985280"/>
            <a:ext cx="5352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endParaRPr lang="de-DE" altLang="de-DE" sz="2400" dirty="0"/>
          </a:p>
        </p:txBody>
      </p:sp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1479980" y="73089"/>
            <a:ext cx="89249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DE" altLang="de-DE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de-DE" altLang="de-DE" sz="4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obvious</a:t>
            </a:r>
            <a:r>
              <a:rPr lang="de-DE" altLang="de-DE" sz="4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endParaRPr lang="en-US" altLang="en-US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7987750" y="1339342"/>
            <a:ext cx="3129050" cy="2233204"/>
            <a:chOff x="4009750" y="922213"/>
            <a:chExt cx="3129050" cy="1915932"/>
          </a:xfrm>
        </p:grpSpPr>
        <p:grpSp>
          <p:nvGrpSpPr>
            <p:cNvPr id="9" name="Gruppieren 8"/>
            <p:cNvGrpSpPr/>
            <p:nvPr/>
          </p:nvGrpSpPr>
          <p:grpSpPr>
            <a:xfrm>
              <a:off x="4009750" y="1809356"/>
              <a:ext cx="1697501" cy="1028789"/>
              <a:chOff x="4009750" y="1809356"/>
              <a:chExt cx="1697501" cy="1028789"/>
            </a:xfrm>
          </p:grpSpPr>
          <p:sp>
            <p:nvSpPr>
              <p:cNvPr id="72" name="Rechteck 71"/>
              <p:cNvSpPr/>
              <p:nvPr/>
            </p:nvSpPr>
            <p:spPr bwMode="auto">
              <a:xfrm>
                <a:off x="4009750" y="1809356"/>
                <a:ext cx="1697501" cy="5790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3" name="Rechteck 72"/>
              <p:cNvSpPr/>
              <p:nvPr/>
            </p:nvSpPr>
            <p:spPr bwMode="auto">
              <a:xfrm>
                <a:off x="4024809" y="2259141"/>
                <a:ext cx="387413" cy="57900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de-DE"/>
              </a:p>
            </p:txBody>
          </p:sp>
          <p:sp>
            <p:nvSpPr>
              <p:cNvPr id="74" name="Oval 33"/>
              <p:cNvSpPr>
                <a:spLocks noChangeArrowheads="1"/>
              </p:cNvSpPr>
              <p:nvPr/>
            </p:nvSpPr>
            <p:spPr bwMode="auto">
              <a:xfrm>
                <a:off x="4479301" y="1959697"/>
                <a:ext cx="710486" cy="342929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75" name="Gerade Verbindung 86"/>
              <p:cNvCxnSpPr>
                <a:cxnSpLocks noChangeShapeType="1"/>
              </p:cNvCxnSpPr>
              <p:nvPr/>
            </p:nvCxnSpPr>
            <p:spPr bwMode="auto">
              <a:xfrm flipV="1">
                <a:off x="5222642" y="2613251"/>
                <a:ext cx="149216" cy="497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6" name="Oval 33"/>
              <p:cNvSpPr>
                <a:spLocks noChangeArrowheads="1"/>
              </p:cNvSpPr>
              <p:nvPr/>
            </p:nvSpPr>
            <p:spPr bwMode="auto">
              <a:xfrm>
                <a:off x="4527214" y="2505155"/>
                <a:ext cx="247781" cy="21619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7" name="Text Box 58"/>
              <p:cNvSpPr txBox="1">
                <a:spLocks noChangeArrowheads="1"/>
              </p:cNvSpPr>
              <p:nvPr/>
            </p:nvSpPr>
            <p:spPr bwMode="auto">
              <a:xfrm>
                <a:off x="4527215" y="2469121"/>
                <a:ext cx="238198" cy="289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s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4554593" y="2024308"/>
                <a:ext cx="246412" cy="216195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Text Box 58"/>
              <p:cNvSpPr txBox="1">
                <a:spLocks noChangeArrowheads="1"/>
              </p:cNvSpPr>
              <p:nvPr/>
            </p:nvSpPr>
            <p:spPr bwMode="auto">
              <a:xfrm>
                <a:off x="4588817" y="1985791"/>
                <a:ext cx="229984" cy="2895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endParaRPr lang="de-DE" altLang="de-DE" sz="14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grpSp>
            <p:nvGrpSpPr>
              <p:cNvPr id="80" name="Gruppieren 74"/>
              <p:cNvGrpSpPr>
                <a:grpSpLocks/>
              </p:cNvGrpSpPr>
              <p:nvPr/>
            </p:nvGrpSpPr>
            <p:grpSpPr bwMode="auto">
              <a:xfrm>
                <a:off x="4962541" y="2465395"/>
                <a:ext cx="246412" cy="289502"/>
                <a:chOff x="6450227" y="1593321"/>
                <a:chExt cx="286560" cy="369332"/>
              </a:xfrm>
            </p:grpSpPr>
            <p:sp>
              <p:nvSpPr>
                <p:cNvPr id="98" name="Oval 33"/>
                <p:cNvSpPr>
                  <a:spLocks noChangeArrowheads="1"/>
                </p:cNvSpPr>
                <p:nvPr/>
              </p:nvSpPr>
              <p:spPr bwMode="auto">
                <a:xfrm>
                  <a:off x="6450227" y="1639330"/>
                  <a:ext cx="286560" cy="27560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9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6467967" y="1593321"/>
                  <a:ext cx="266420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t</a:t>
                  </a:r>
                  <a:endParaRPr lang="de-DE" altLang="de-DE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81" name="Gruppieren 77"/>
              <p:cNvGrpSpPr>
                <a:grpSpLocks/>
              </p:cNvGrpSpPr>
              <p:nvPr/>
            </p:nvGrpSpPr>
            <p:grpSpPr bwMode="auto">
              <a:xfrm>
                <a:off x="4879036" y="1985791"/>
                <a:ext cx="247780" cy="289502"/>
                <a:chOff x="6450227" y="1593321"/>
                <a:chExt cx="286560" cy="367670"/>
              </a:xfrm>
            </p:grpSpPr>
            <p:sp>
              <p:nvSpPr>
                <p:cNvPr id="96" name="Oval 33"/>
                <p:cNvSpPr>
                  <a:spLocks noChangeArrowheads="1"/>
                </p:cNvSpPr>
                <p:nvPr/>
              </p:nvSpPr>
              <p:spPr bwMode="auto">
                <a:xfrm>
                  <a:off x="6450227" y="1639330"/>
                  <a:ext cx="286560" cy="275606"/>
                </a:xfrm>
                <a:prstGeom prst="ellips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7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6468920" y="1593321"/>
                  <a:ext cx="264514" cy="3676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1800" b="1">
                      <a:latin typeface="Calibri" panose="020F0502020204030204" pitchFamily="34" charset="0"/>
                      <a:cs typeface="Calibri" panose="020F0502020204030204" pitchFamily="34" charset="0"/>
                    </a:rPr>
                    <a:t>r</a:t>
                  </a:r>
                  <a:endParaRPr lang="de-DE" altLang="de-DE" sz="1400" b="1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  <p:cxnSp>
            <p:nvCxnSpPr>
              <p:cNvPr id="82" name="Gerade Verbindung 61"/>
              <p:cNvCxnSpPr>
                <a:cxnSpLocks noChangeShapeType="1"/>
              </p:cNvCxnSpPr>
              <p:nvPr/>
            </p:nvCxnSpPr>
            <p:spPr bwMode="auto">
              <a:xfrm>
                <a:off x="5198001" y="2132405"/>
                <a:ext cx="160168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3" name="Gerade Verbindung 61"/>
              <p:cNvCxnSpPr>
                <a:cxnSpLocks noChangeShapeType="1"/>
              </p:cNvCxnSpPr>
              <p:nvPr/>
            </p:nvCxnSpPr>
            <p:spPr bwMode="auto">
              <a:xfrm>
                <a:off x="4369785" y="2136132"/>
                <a:ext cx="120468" cy="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4" name="Gerade Verbindung 86"/>
              <p:cNvCxnSpPr>
                <a:cxnSpLocks noChangeShapeType="1"/>
              </p:cNvCxnSpPr>
              <p:nvPr/>
            </p:nvCxnSpPr>
            <p:spPr bwMode="auto">
              <a:xfrm>
                <a:off x="4358833" y="2607040"/>
                <a:ext cx="157429" cy="1242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5" name="Rectangle 34"/>
              <p:cNvSpPr>
                <a:spLocks noChangeArrowheads="1"/>
              </p:cNvSpPr>
              <p:nvPr/>
            </p:nvSpPr>
            <p:spPr bwMode="auto">
              <a:xfrm>
                <a:off x="4115161" y="2035490"/>
                <a:ext cx="232722" cy="724376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6" name="Rectangle 34"/>
              <p:cNvSpPr>
                <a:spLocks noChangeArrowheads="1"/>
              </p:cNvSpPr>
              <p:nvPr/>
            </p:nvSpPr>
            <p:spPr bwMode="auto">
              <a:xfrm>
                <a:off x="5378704" y="2039218"/>
                <a:ext cx="232722" cy="724377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87" name="Geschweifte Klammer rechts 86"/>
            <p:cNvSpPr/>
            <p:nvPr/>
          </p:nvSpPr>
          <p:spPr bwMode="auto">
            <a:xfrm>
              <a:off x="5841409" y="922213"/>
              <a:ext cx="257363" cy="1915931"/>
            </a:xfrm>
            <a:prstGeom prst="rightBrace">
              <a:avLst>
                <a:gd name="adj1" fmla="val 454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8" name="Textfeld 93"/>
            <p:cNvSpPr txBox="1">
              <a:spLocks noChangeArrowheads="1"/>
            </p:cNvSpPr>
            <p:nvPr/>
          </p:nvSpPr>
          <p:spPr bwMode="auto">
            <a:xfrm>
              <a:off x="6130259" y="1687592"/>
              <a:ext cx="100854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(A</a:t>
              </a:r>
              <a:r>
                <a:rPr lang="de-DE" altLang="en-US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 • </a:t>
              </a:r>
              <a:r>
                <a:rPr lang="de-DE" altLang="de-DE" sz="2400" dirty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B</a:t>
              </a:r>
              <a:r>
                <a:rPr lang="de-DE" altLang="de-DE" sz="24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)</a:t>
              </a:r>
              <a:endParaRPr lang="en-US" altLang="de-DE" sz="2400" i="1" baseline="-25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8861653" y="1587768"/>
            <a:ext cx="823599" cy="958612"/>
            <a:chOff x="4887253" y="1000968"/>
            <a:chExt cx="823599" cy="958612"/>
          </a:xfrm>
        </p:grpSpPr>
        <p:sp>
          <p:nvSpPr>
            <p:cNvPr id="68" name="Rechteck 67"/>
            <p:cNvSpPr/>
            <p:nvPr/>
          </p:nvSpPr>
          <p:spPr bwMode="auto">
            <a:xfrm>
              <a:off x="5322069" y="1000968"/>
              <a:ext cx="388783" cy="95861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grpSp>
          <p:nvGrpSpPr>
            <p:cNvPr id="89" name="Gruppieren 60"/>
            <p:cNvGrpSpPr>
              <a:grpSpLocks/>
            </p:cNvGrpSpPr>
            <p:nvPr/>
          </p:nvGrpSpPr>
          <p:grpSpPr bwMode="auto">
            <a:xfrm>
              <a:off x="4887253" y="1099892"/>
              <a:ext cx="735128" cy="724378"/>
              <a:chOff x="2165261" y="1927424"/>
              <a:chExt cx="852215" cy="925512"/>
            </a:xfrm>
          </p:grpSpPr>
          <p:sp>
            <p:nvSpPr>
              <p:cNvPr id="93" name="Oval 33"/>
              <p:cNvSpPr>
                <a:spLocks noChangeArrowheads="1"/>
              </p:cNvSpPr>
              <p:nvPr/>
            </p:nvSpPr>
            <p:spPr bwMode="auto">
              <a:xfrm>
                <a:off x="2165261" y="2195043"/>
                <a:ext cx="303255" cy="352401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Text Box 58"/>
              <p:cNvSpPr txBox="1">
                <a:spLocks noChangeArrowheads="1"/>
              </p:cNvSpPr>
              <p:nvPr/>
            </p:nvSpPr>
            <p:spPr bwMode="auto">
              <a:xfrm>
                <a:off x="2207114" y="2196629"/>
                <a:ext cx="266737" cy="368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r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95" name="Gerade Verbindung 86"/>
              <p:cNvCxnSpPr>
                <a:cxnSpLocks noChangeShapeType="1"/>
              </p:cNvCxnSpPr>
              <p:nvPr/>
            </p:nvCxnSpPr>
            <p:spPr bwMode="auto">
              <a:xfrm flipV="1">
                <a:off x="2470103" y="2380767"/>
                <a:ext cx="274676" cy="635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92" name="Rectangle 34"/>
              <p:cNvSpPr>
                <a:spLocks noChangeArrowheads="1"/>
              </p:cNvSpPr>
              <p:nvPr/>
            </p:nvSpPr>
            <p:spPr bwMode="auto">
              <a:xfrm>
                <a:off x="2747687" y="1927424"/>
                <a:ext cx="269789" cy="92551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  <a:defRPr/>
                </a:pPr>
                <a:endParaRPr lang="en-US" altLang="de-DE" sz="1800" b="1" i="1" baseline="-25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8" name="Oval 33"/>
          <p:cNvSpPr>
            <a:spLocks noChangeArrowheads="1"/>
          </p:cNvSpPr>
          <p:nvPr/>
        </p:nvSpPr>
        <p:spPr bwMode="auto">
          <a:xfrm>
            <a:off x="8889026" y="4514401"/>
            <a:ext cx="438878" cy="1207788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0" name="Textfeld 93"/>
          <p:cNvSpPr txBox="1">
            <a:spLocks noChangeArrowheads="1"/>
          </p:cNvSpPr>
          <p:nvPr/>
        </p:nvSpPr>
        <p:spPr bwMode="auto">
          <a:xfrm>
            <a:off x="10997794" y="2252666"/>
            <a:ext cx="6041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endParaRPr lang="en-US" altLang="de-DE" sz="2400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6" name="Textfeld 94"/>
          <p:cNvSpPr txBox="1">
            <a:spLocks noChangeArrowheads="1"/>
          </p:cNvSpPr>
          <p:nvPr/>
        </p:nvSpPr>
        <p:spPr bwMode="auto">
          <a:xfrm rot="21183586">
            <a:off x="4765363" y="5374039"/>
            <a:ext cx="2062056" cy="830997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 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is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not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2400" i="1" dirty="0" err="1" smtClean="0">
                <a:latin typeface="Arial" panose="020B0604020202020204" pitchFamily="34" charset="0"/>
              </a:rPr>
              <a:t>associative</a:t>
            </a:r>
            <a:r>
              <a:rPr lang="de-DE" altLang="de-DE" sz="2400" i="1" dirty="0" smtClean="0">
                <a:latin typeface="Arial" panose="020B0604020202020204" pitchFamily="34" charset="0"/>
              </a:rPr>
              <a:t>!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117" name="Inhaltsplatzhalter 2"/>
          <p:cNvSpPr txBox="1">
            <a:spLocks/>
          </p:cNvSpPr>
          <p:nvPr/>
        </p:nvSpPr>
        <p:spPr>
          <a:xfrm>
            <a:off x="333428" y="1173922"/>
            <a:ext cx="5238856" cy="2229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labeled</a:t>
            </a:r>
            <a:r>
              <a:rPr lang="de-DE" altLang="de-DE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gates</a:t>
            </a:r>
            <a:r>
              <a:rPr lang="de-DE" altLang="de-DE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Glue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equally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labelled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gates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interfaces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7" grpId="0"/>
      <p:bldP spid="108" grpId="0" animBg="1"/>
      <p:bldP spid="110" grpId="0"/>
      <p:bldP spid="1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2"/>
          <p:cNvSpPr txBox="1">
            <a:spLocks noChangeArrowheads="1"/>
          </p:cNvSpPr>
          <p:nvPr/>
        </p:nvSpPr>
        <p:spPr bwMode="auto">
          <a:xfrm>
            <a:off x="1479980" y="73089"/>
            <a:ext cx="8924925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de-DE" altLang="de-DE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Hoe </a:t>
            </a:r>
            <a:r>
              <a:rPr lang="de-DE" altLang="de-DE" sz="4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solve</a:t>
            </a:r>
            <a:r>
              <a:rPr lang="de-DE" altLang="de-DE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de-DE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0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problem</a:t>
            </a:r>
            <a:r>
              <a:rPr lang="de-DE" altLang="de-DE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altLang="en-US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7" name="Inhaltsplatzhalter 2"/>
          <p:cNvSpPr txBox="1">
            <a:spLocks/>
          </p:cNvSpPr>
          <p:nvPr/>
        </p:nvSpPr>
        <p:spPr>
          <a:xfrm>
            <a:off x="333428" y="1173922"/>
            <a:ext cx="4489238" cy="2229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ignore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restrict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choice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efine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„n-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fold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Inhaltsplatzhalter 2"/>
          <p:cNvSpPr txBox="1">
            <a:spLocks/>
          </p:cNvSpPr>
          <p:nvPr/>
        </p:nvSpPr>
        <p:spPr>
          <a:xfrm>
            <a:off x="6530044" y="1170972"/>
            <a:ext cx="4489238" cy="222939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proposal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defRPr/>
            </a:pP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6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0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0210"/>
          </a:xfrm>
        </p:spPr>
        <p:txBody>
          <a:bodyPr>
            <a:normAutofit fontScale="90000"/>
          </a:bodyPr>
          <a:lstStyle/>
          <a:p>
            <a:pPr algn="ctr"/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closer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look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de-DE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173921"/>
            <a:ext cx="5750784" cy="531781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Frequently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2-</a:t>
            </a:r>
            <a:r>
              <a:rPr lang="de-DE" altLang="de-DE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partitioned:</a:t>
            </a:r>
            <a:endParaRPr lang="en-US" altLang="de-DE" sz="2400" i="1" kern="0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 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customer   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supplier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requester   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provider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consumer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producer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buy side       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sell side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predecessor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successor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assumptions</a:t>
            </a:r>
            <a:r>
              <a:rPr lang="en-US" altLang="de-DE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de-DE" sz="24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guaranties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b="1" i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pull  </a:t>
            </a:r>
            <a:r>
              <a:rPr lang="en-US" altLang="de-DE" sz="2400" b="1" i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de-DE" sz="24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push</a:t>
            </a:r>
            <a:r>
              <a:rPr lang="en-US" altLang="de-DE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etc.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de-DE" sz="24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529-57E0-4E11-B825-B7EF4A989200}" type="slidenum">
              <a:rPr lang="de-DE" smtClean="0"/>
              <a:t>26</a:t>
            </a:fld>
            <a:endParaRPr lang="de-DE"/>
          </a:p>
        </p:txBody>
      </p:sp>
      <p:pic>
        <p:nvPicPr>
          <p:cNvPr id="8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" y="1088336"/>
            <a:ext cx="5367877" cy="405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4"/>
          <p:cNvSpPr txBox="1">
            <a:spLocks noChangeArrowheads="1"/>
          </p:cNvSpPr>
          <p:nvPr/>
        </p:nvSpPr>
        <p:spPr bwMode="auto">
          <a:xfrm>
            <a:off x="137636" y="908050"/>
            <a:ext cx="40983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Beispiel</a:t>
            </a:r>
            <a:r>
              <a:rPr lang="en-US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7636" y="5688950"/>
            <a:ext cx="60123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</a:t>
            </a:r>
            <a:r>
              <a:rPr lang="en-US" alt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frequently has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i="1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en-US" altLang="en-US" sz="2400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nd a </a:t>
            </a:r>
            <a:r>
              <a:rPr lang="en-US" altLang="en-US" sz="2400" i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*C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nd </a:t>
            </a:r>
            <a:r>
              <a:rPr lang="de-DE" alt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C*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410222" y="5688950"/>
            <a:ext cx="5203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omposition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B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Glue gates of  </a:t>
            </a:r>
            <a:r>
              <a:rPr lang="de-DE" alt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de-DE" altLang="de-DE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und </a:t>
            </a:r>
            <a:r>
              <a:rPr lang="de-DE" altLang="de-DE" sz="2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de-DE" alt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de-DE" sz="2400" b="1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4"/>
          <p:cNvSpPr txBox="1">
            <a:spLocks noChangeArrowheads="1"/>
          </p:cNvSpPr>
          <p:nvPr/>
        </p:nvSpPr>
        <p:spPr bwMode="auto">
          <a:xfrm>
            <a:off x="199548" y="3114216"/>
            <a:ext cx="3716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RM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de-DE" altLang="en-US" sz="20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Ma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Di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de-DE" altLang="en-US" sz="20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 • </a:t>
            </a:r>
            <a:r>
              <a:rPr lang="en-US" alt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Co</a:t>
            </a:r>
          </a:p>
        </p:txBody>
      </p:sp>
    </p:spTree>
    <p:extLst>
      <p:ext uri="{BB962C8B-B14F-4D97-AF65-F5344CB8AC3E}">
        <p14:creationId xmlns:p14="http://schemas.microsoft.com/office/powerpoint/2010/main" val="4242319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7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C2AF5-678C-4143-B068-E27B50CA95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97" name="Rectangle 2"/>
          <p:cNvSpPr txBox="1">
            <a:spLocks noChangeArrowheads="1"/>
          </p:cNvSpPr>
          <p:nvPr/>
        </p:nvSpPr>
        <p:spPr bwMode="auto">
          <a:xfrm>
            <a:off x="1628776" y="14288"/>
            <a:ext cx="89249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4400" kern="0" dirty="0">
                <a:latin typeface="Calibri" panose="020F0502020204030204" pitchFamily="34" charset="0"/>
                <a:cs typeface="Calibri" panose="020F0502020204030204" pitchFamily="34" charset="0"/>
              </a:rPr>
              <a:t>Fundamental idea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603141" y="1663516"/>
            <a:ext cx="4192588" cy="3124200"/>
            <a:chOff x="1958975" y="1663516"/>
            <a:chExt cx="4192588" cy="3124200"/>
          </a:xfrm>
        </p:grpSpPr>
        <p:sp>
          <p:nvSpPr>
            <p:cNvPr id="99" name="Oval 33"/>
            <p:cNvSpPr>
              <a:spLocks noChangeArrowheads="1"/>
            </p:cNvSpPr>
            <p:nvPr/>
          </p:nvSpPr>
          <p:spPr bwMode="auto">
            <a:xfrm>
              <a:off x="4552951" y="1679392"/>
              <a:ext cx="303213" cy="352425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34"/>
            <p:cNvSpPr>
              <a:spLocks noChangeArrowheads="1"/>
            </p:cNvSpPr>
            <p:nvPr/>
          </p:nvSpPr>
          <p:spPr bwMode="auto">
            <a:xfrm>
              <a:off x="5135564" y="1757179"/>
              <a:ext cx="269875" cy="9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val 33"/>
            <p:cNvSpPr>
              <a:spLocks noChangeArrowheads="1"/>
            </p:cNvSpPr>
            <p:nvPr/>
          </p:nvSpPr>
          <p:spPr bwMode="auto">
            <a:xfrm>
              <a:off x="4552951" y="2290580"/>
              <a:ext cx="303213" cy="352425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5670551" y="1679392"/>
              <a:ext cx="303213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Oval 33"/>
            <p:cNvSpPr>
              <a:spLocks noChangeArrowheads="1"/>
            </p:cNvSpPr>
            <p:nvPr/>
          </p:nvSpPr>
          <p:spPr bwMode="auto">
            <a:xfrm>
              <a:off x="5692776" y="2303280"/>
              <a:ext cx="301625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Text Box 58"/>
            <p:cNvSpPr txBox="1">
              <a:spLocks noChangeArrowheads="1"/>
            </p:cNvSpPr>
            <p:nvPr/>
          </p:nvSpPr>
          <p:spPr bwMode="auto">
            <a:xfrm>
              <a:off x="5678489" y="2315980"/>
              <a:ext cx="307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 Box 58"/>
            <p:cNvSpPr txBox="1">
              <a:spLocks noChangeArrowheads="1"/>
            </p:cNvSpPr>
            <p:nvPr/>
          </p:nvSpPr>
          <p:spPr bwMode="auto">
            <a:xfrm>
              <a:off x="4586288" y="2292166"/>
              <a:ext cx="266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 Box 58"/>
            <p:cNvSpPr txBox="1">
              <a:spLocks noChangeArrowheads="1"/>
            </p:cNvSpPr>
            <p:nvPr/>
          </p:nvSpPr>
          <p:spPr bwMode="auto">
            <a:xfrm>
              <a:off x="5705476" y="1688916"/>
              <a:ext cx="265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0" name="Gerade Verbindung 85"/>
            <p:cNvCxnSpPr>
              <a:cxnSpLocks noChangeShapeType="1"/>
              <a:stCxn id="99" idx="6"/>
            </p:cNvCxnSpPr>
            <p:nvPr/>
          </p:nvCxnSpPr>
          <p:spPr bwMode="auto">
            <a:xfrm flipV="1">
              <a:off x="4856164" y="1847666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Gerade Verbindung 86"/>
            <p:cNvCxnSpPr>
              <a:cxnSpLocks noChangeShapeType="1"/>
            </p:cNvCxnSpPr>
            <p:nvPr/>
          </p:nvCxnSpPr>
          <p:spPr bwMode="auto">
            <a:xfrm flipV="1">
              <a:off x="4857750" y="2476316"/>
              <a:ext cx="274638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Gerade Verbindung 87"/>
            <p:cNvCxnSpPr>
              <a:cxnSpLocks noChangeShapeType="1"/>
            </p:cNvCxnSpPr>
            <p:nvPr/>
          </p:nvCxnSpPr>
          <p:spPr bwMode="auto">
            <a:xfrm flipV="1">
              <a:off x="5418139" y="1852429"/>
              <a:ext cx="276225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Gerade Verbindung 88"/>
            <p:cNvCxnSpPr>
              <a:cxnSpLocks noChangeShapeType="1"/>
            </p:cNvCxnSpPr>
            <p:nvPr/>
          </p:nvCxnSpPr>
          <p:spPr bwMode="auto">
            <a:xfrm flipV="1">
              <a:off x="5421314" y="2477905"/>
              <a:ext cx="274637" cy="793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33"/>
            <p:cNvSpPr>
              <a:spLocks noChangeArrowheads="1"/>
            </p:cNvSpPr>
            <p:nvPr/>
          </p:nvSpPr>
          <p:spPr bwMode="auto">
            <a:xfrm>
              <a:off x="1992313" y="1715904"/>
              <a:ext cx="292100" cy="277812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>
              <a:off x="2566989" y="1793692"/>
              <a:ext cx="268287" cy="9255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Oval 33"/>
            <p:cNvSpPr>
              <a:spLocks noChangeArrowheads="1"/>
            </p:cNvSpPr>
            <p:nvPr/>
          </p:nvSpPr>
          <p:spPr bwMode="auto">
            <a:xfrm>
              <a:off x="1982789" y="2474730"/>
              <a:ext cx="301625" cy="287337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3143251" y="1715905"/>
              <a:ext cx="303213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3122614" y="2339792"/>
              <a:ext cx="301625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 Box 58"/>
            <p:cNvSpPr txBox="1">
              <a:spLocks noChangeArrowheads="1"/>
            </p:cNvSpPr>
            <p:nvPr/>
          </p:nvSpPr>
          <p:spPr bwMode="auto">
            <a:xfrm>
              <a:off x="3159126" y="2350905"/>
              <a:ext cx="2651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2001838" y="1663516"/>
              <a:ext cx="266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1981201" y="2414404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2" name="Gerade Verbindung 59"/>
            <p:cNvCxnSpPr>
              <a:cxnSpLocks noChangeShapeType="1"/>
            </p:cNvCxnSpPr>
            <p:nvPr/>
          </p:nvCxnSpPr>
          <p:spPr bwMode="auto">
            <a:xfrm flipV="1">
              <a:off x="2287589" y="259379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Gerade Verbindung 60"/>
            <p:cNvCxnSpPr>
              <a:cxnSpLocks noChangeShapeType="1"/>
            </p:cNvCxnSpPr>
            <p:nvPr/>
          </p:nvCxnSpPr>
          <p:spPr bwMode="auto">
            <a:xfrm flipV="1">
              <a:off x="2849564" y="188894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Gerade Verbindung 61"/>
            <p:cNvCxnSpPr>
              <a:cxnSpLocks noChangeShapeType="1"/>
            </p:cNvCxnSpPr>
            <p:nvPr/>
          </p:nvCxnSpPr>
          <p:spPr bwMode="auto">
            <a:xfrm flipV="1">
              <a:off x="2851150" y="2516004"/>
              <a:ext cx="274638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Text Box 58"/>
            <p:cNvSpPr txBox="1">
              <a:spLocks noChangeArrowheads="1"/>
            </p:cNvSpPr>
            <p:nvPr/>
          </p:nvSpPr>
          <p:spPr bwMode="auto">
            <a:xfrm>
              <a:off x="3157539" y="1736541"/>
              <a:ext cx="276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6" name="Gerade Verbindung 59"/>
            <p:cNvCxnSpPr>
              <a:cxnSpLocks noChangeShapeType="1"/>
            </p:cNvCxnSpPr>
            <p:nvPr/>
          </p:nvCxnSpPr>
          <p:spPr bwMode="auto">
            <a:xfrm flipV="1">
              <a:off x="2282825" y="1873066"/>
              <a:ext cx="274638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Oval 33"/>
            <p:cNvSpPr>
              <a:spLocks noChangeArrowheads="1"/>
            </p:cNvSpPr>
            <p:nvPr/>
          </p:nvSpPr>
          <p:spPr bwMode="auto">
            <a:xfrm>
              <a:off x="1997075" y="2090554"/>
              <a:ext cx="292100" cy="279400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Gerade Verbindung 59"/>
            <p:cNvCxnSpPr>
              <a:cxnSpLocks noChangeShapeType="1"/>
            </p:cNvCxnSpPr>
            <p:nvPr/>
          </p:nvCxnSpPr>
          <p:spPr bwMode="auto">
            <a:xfrm flipV="1">
              <a:off x="2287589" y="2249304"/>
              <a:ext cx="274637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Text Box 58"/>
            <p:cNvSpPr txBox="1">
              <a:spLocks noChangeArrowheads="1"/>
            </p:cNvSpPr>
            <p:nvPr/>
          </p:nvSpPr>
          <p:spPr bwMode="auto">
            <a:xfrm>
              <a:off x="2001839" y="2047691"/>
              <a:ext cx="307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Geschweifte Klammer rechts 129"/>
            <p:cNvSpPr/>
            <p:nvPr/>
          </p:nvSpPr>
          <p:spPr>
            <a:xfrm rot="5400000">
              <a:off x="2491582" y="3393098"/>
              <a:ext cx="444500" cy="1465263"/>
            </a:xfrm>
            <a:prstGeom prst="rightBrace">
              <a:avLst>
                <a:gd name="adj1" fmla="val 3428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Textfeld 89"/>
            <p:cNvSpPr txBox="1">
              <a:spLocks noChangeArrowheads="1"/>
            </p:cNvSpPr>
            <p:nvPr/>
          </p:nvSpPr>
          <p:spPr bwMode="auto">
            <a:xfrm>
              <a:off x="2546350" y="4325754"/>
              <a:ext cx="463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A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2" name="Gruppieren 152"/>
            <p:cNvGrpSpPr>
              <a:grpSpLocks/>
            </p:cNvGrpSpPr>
            <p:nvPr/>
          </p:nvGrpSpPr>
          <p:grpSpPr bwMode="auto">
            <a:xfrm>
              <a:off x="1958975" y="3038291"/>
              <a:ext cx="1644650" cy="585788"/>
              <a:chOff x="434975" y="4721225"/>
              <a:chExt cx="1644650" cy="585788"/>
            </a:xfrm>
          </p:grpSpPr>
          <p:sp>
            <p:nvSpPr>
              <p:cNvPr id="142" name="Textfeld 15"/>
              <p:cNvSpPr txBox="1">
                <a:spLocks noChangeArrowheads="1"/>
              </p:cNvSpPr>
              <p:nvPr/>
            </p:nvSpPr>
            <p:spPr bwMode="auto">
              <a:xfrm>
                <a:off x="434975" y="4938713"/>
                <a:ext cx="5413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baseline="30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r>
                  <a:rPr lang="de-DE" altLang="de-DE" sz="18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endParaRPr lang="en-US" altLang="de-DE" sz="1800" b="1" i="1" baseline="-25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Textfeld 15"/>
              <p:cNvSpPr txBox="1">
                <a:spLocks noChangeArrowheads="1"/>
              </p:cNvSpPr>
              <p:nvPr/>
            </p:nvSpPr>
            <p:spPr bwMode="auto">
              <a:xfrm>
                <a:off x="1546225" y="4892675"/>
                <a:ext cx="533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r>
                  <a:rPr lang="de-DE" altLang="de-DE" sz="2000" b="1" baseline="30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endParaRPr lang="en-US" altLang="de-DE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Geschweifte Klammer rechts 143"/>
              <p:cNvSpPr/>
              <p:nvPr/>
            </p:nvSpPr>
            <p:spPr>
              <a:xfrm rot="5400000">
                <a:off x="534194" y="4663281"/>
                <a:ext cx="168275" cy="284163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" name="Text Box 58"/>
            <p:cNvSpPr txBox="1">
              <a:spLocks noChangeArrowheads="1"/>
            </p:cNvSpPr>
            <p:nvPr/>
          </p:nvSpPr>
          <p:spPr bwMode="auto">
            <a:xfrm>
              <a:off x="4595814" y="1684155"/>
              <a:ext cx="263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Geschweifte Klammer rechts 133"/>
            <p:cNvSpPr/>
            <p:nvPr/>
          </p:nvSpPr>
          <p:spPr>
            <a:xfrm rot="5400000">
              <a:off x="5099051" y="3355792"/>
              <a:ext cx="444500" cy="1539875"/>
            </a:xfrm>
            <a:prstGeom prst="rightBrace">
              <a:avLst>
                <a:gd name="adj1" fmla="val 454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5" name="Gruppieren 231"/>
            <p:cNvGrpSpPr>
              <a:grpSpLocks/>
            </p:cNvGrpSpPr>
            <p:nvPr/>
          </p:nvGrpSpPr>
          <p:grpSpPr bwMode="auto">
            <a:xfrm>
              <a:off x="4551363" y="3030354"/>
              <a:ext cx="1600200" cy="588962"/>
              <a:chOff x="3027363" y="4713288"/>
              <a:chExt cx="1600200" cy="588962"/>
            </a:xfrm>
          </p:grpSpPr>
          <p:sp>
            <p:nvSpPr>
              <p:cNvPr id="138" name="Textfeld 15"/>
              <p:cNvSpPr txBox="1">
                <a:spLocks noChangeArrowheads="1"/>
              </p:cNvSpPr>
              <p:nvPr/>
            </p:nvSpPr>
            <p:spPr bwMode="auto">
              <a:xfrm>
                <a:off x="3027363" y="4933950"/>
                <a:ext cx="5238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baseline="30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r>
                  <a:rPr lang="de-DE" altLang="de-DE" sz="18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</a:t>
                </a:r>
                <a:endParaRPr lang="en-US" altLang="de-DE" sz="1800" b="1" i="1" baseline="-25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Textfeld 15"/>
              <p:cNvSpPr txBox="1">
                <a:spLocks noChangeArrowheads="1"/>
              </p:cNvSpPr>
              <p:nvPr/>
            </p:nvSpPr>
            <p:spPr bwMode="auto">
              <a:xfrm>
                <a:off x="4137025" y="4891088"/>
                <a:ext cx="4905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</a:t>
                </a:r>
                <a:r>
                  <a:rPr lang="de-DE" altLang="de-DE" sz="2000" b="1" baseline="30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endParaRPr lang="en-US" altLang="de-DE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Geschweifte Klammer rechts 139"/>
              <p:cNvSpPr/>
              <p:nvPr/>
            </p:nvSpPr>
            <p:spPr>
              <a:xfrm rot="5400000">
                <a:off x="3087688" y="4656138"/>
                <a:ext cx="168275" cy="282575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eschweifte Klammer rechts 140"/>
              <p:cNvSpPr/>
              <p:nvPr/>
            </p:nvSpPr>
            <p:spPr>
              <a:xfrm rot="5400000">
                <a:off x="4248944" y="4663281"/>
                <a:ext cx="168275" cy="284163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6" name="Textfeld 93"/>
            <p:cNvSpPr txBox="1">
              <a:spLocks noChangeArrowheads="1"/>
            </p:cNvSpPr>
            <p:nvPr/>
          </p:nvSpPr>
          <p:spPr bwMode="auto">
            <a:xfrm>
              <a:off x="5162550" y="4325754"/>
              <a:ext cx="463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B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Geschweifte Klammer rechts 136"/>
            <p:cNvSpPr/>
            <p:nvPr/>
          </p:nvSpPr>
          <p:spPr bwMode="auto">
            <a:xfrm rot="5400000">
              <a:off x="3207545" y="2977173"/>
              <a:ext cx="168275" cy="284163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6" name="Rectangle 3"/>
          <p:cNvSpPr txBox="1">
            <a:spLocks noChangeArrowheads="1"/>
          </p:cNvSpPr>
          <p:nvPr/>
        </p:nvSpPr>
        <p:spPr bwMode="auto">
          <a:xfrm>
            <a:off x="137636" y="5688950"/>
            <a:ext cx="60123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</a:t>
            </a:r>
            <a:r>
              <a:rPr lang="en-US" alt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frequently has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i="1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en-US" altLang="en-US" sz="2400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nd a </a:t>
            </a:r>
            <a:r>
              <a:rPr lang="en-US" altLang="en-US" sz="2400" i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*C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nd </a:t>
            </a:r>
            <a:r>
              <a:rPr lang="de-DE" alt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C*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856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7296150" y="1530167"/>
            <a:ext cx="2005353" cy="1394822"/>
            <a:chOff x="7296150" y="1482323"/>
            <a:chExt cx="2005353" cy="1394822"/>
          </a:xfrm>
        </p:grpSpPr>
        <p:sp>
          <p:nvSpPr>
            <p:cNvPr id="102" name="Rechteck 101"/>
            <p:cNvSpPr/>
            <p:nvPr/>
          </p:nvSpPr>
          <p:spPr bwMode="auto">
            <a:xfrm>
              <a:off x="7296150" y="1482323"/>
              <a:ext cx="577045" cy="13700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alpha val="1215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1" name="Rechteck 100"/>
            <p:cNvSpPr/>
            <p:nvPr/>
          </p:nvSpPr>
          <p:spPr bwMode="auto">
            <a:xfrm>
              <a:off x="8724458" y="1507132"/>
              <a:ext cx="577045" cy="13700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alpha val="1215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3" name="Rechteck 102"/>
            <p:cNvSpPr/>
            <p:nvPr/>
          </p:nvSpPr>
          <p:spPr bwMode="auto">
            <a:xfrm>
              <a:off x="7866763" y="2231632"/>
              <a:ext cx="869247" cy="638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alpha val="1215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9939" name="Gruppieren 212"/>
          <p:cNvGrpSpPr>
            <a:grpSpLocks/>
          </p:cNvGrpSpPr>
          <p:nvPr/>
        </p:nvGrpSpPr>
        <p:grpSpPr bwMode="auto">
          <a:xfrm>
            <a:off x="6672264" y="3038292"/>
            <a:ext cx="3182937" cy="587375"/>
            <a:chOff x="5148263" y="4721225"/>
            <a:chExt cx="3182937" cy="587375"/>
          </a:xfrm>
        </p:grpSpPr>
        <p:sp>
          <p:nvSpPr>
            <p:cNvPr id="40029" name="Textfeld 15"/>
            <p:cNvSpPr txBox="1">
              <a:spLocks noChangeArrowheads="1"/>
            </p:cNvSpPr>
            <p:nvPr/>
          </p:nvSpPr>
          <p:spPr bwMode="auto">
            <a:xfrm>
              <a:off x="5148263" y="4922838"/>
              <a:ext cx="11064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 sz="2000" b="1" baseline="30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*</a:t>
              </a:r>
              <a:r>
                <a:rPr lang="de-DE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(</a:t>
              </a:r>
              <a:r>
                <a:rPr lang="en-US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de-DE" altLang="en-US" sz="18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Math B"/>
                </a:rPr>
                <a:t> </a:t>
              </a:r>
              <a:r>
                <a:rPr lang="en-US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Math B"/>
                </a:rPr>
                <a:t>B</a:t>
              </a:r>
              <a:r>
                <a:rPr lang="en-US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altLang="de-DE" sz="1800" b="1" baseline="-25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30" name="Textfeld 15"/>
            <p:cNvSpPr txBox="1">
              <a:spLocks noChangeArrowheads="1"/>
            </p:cNvSpPr>
            <p:nvPr/>
          </p:nvSpPr>
          <p:spPr bwMode="auto">
            <a:xfrm>
              <a:off x="7162800" y="4908550"/>
              <a:ext cx="1168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 </a:t>
              </a:r>
              <a:r>
                <a:rPr lang="de-DE" altLang="en-US" sz="18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1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Math B"/>
                </a:rPr>
                <a:t> B</a:t>
              </a:r>
              <a:r>
                <a:rPr lang="en-US" altLang="de-DE" sz="1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de-DE" altLang="de-DE" sz="2000" b="1" baseline="30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*</a:t>
              </a:r>
              <a:endParaRPr lang="en-US" altLang="de-DE" sz="18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Geschweifte Klammer rechts 215"/>
            <p:cNvSpPr/>
            <p:nvPr/>
          </p:nvSpPr>
          <p:spPr>
            <a:xfrm rot="5400000">
              <a:off x="5385594" y="4663281"/>
              <a:ext cx="168275" cy="284163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Geschweifte Klammer rechts 216"/>
            <p:cNvSpPr/>
            <p:nvPr/>
          </p:nvSpPr>
          <p:spPr>
            <a:xfrm rot="5400000">
              <a:off x="7997031" y="4663282"/>
              <a:ext cx="168275" cy="284162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97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C2AF5-678C-4143-B068-E27B50CA95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400"/>
          </a:p>
        </p:txBody>
      </p:sp>
      <p:sp>
        <p:nvSpPr>
          <p:cNvPr id="39972" name="Rectangle 34"/>
          <p:cNvSpPr>
            <a:spLocks noChangeArrowheads="1"/>
          </p:cNvSpPr>
          <p:nvPr/>
        </p:nvSpPr>
        <p:spPr bwMode="auto">
          <a:xfrm>
            <a:off x="7418389" y="1800042"/>
            <a:ext cx="268287" cy="925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3" name="Oval 33"/>
          <p:cNvSpPr>
            <a:spLocks noChangeArrowheads="1"/>
          </p:cNvSpPr>
          <p:nvPr/>
        </p:nvSpPr>
        <p:spPr bwMode="auto">
          <a:xfrm>
            <a:off x="7974014" y="2400117"/>
            <a:ext cx="287337" cy="2762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4" name="Text Box 58"/>
          <p:cNvSpPr txBox="1">
            <a:spLocks noChangeArrowheads="1"/>
          </p:cNvSpPr>
          <p:nvPr/>
        </p:nvSpPr>
        <p:spPr bwMode="auto">
          <a:xfrm>
            <a:off x="7991475" y="2354080"/>
            <a:ext cx="26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Rectangle 34"/>
          <p:cNvSpPr>
            <a:spLocks noChangeArrowheads="1"/>
          </p:cNvSpPr>
          <p:nvPr/>
        </p:nvSpPr>
        <p:spPr bwMode="auto">
          <a:xfrm>
            <a:off x="8882064" y="1804804"/>
            <a:ext cx="269875" cy="925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6" name="Oval 33"/>
          <p:cNvSpPr>
            <a:spLocks noChangeArrowheads="1"/>
          </p:cNvSpPr>
          <p:nvPr/>
        </p:nvSpPr>
        <p:spPr bwMode="auto">
          <a:xfrm>
            <a:off x="9417051" y="1768292"/>
            <a:ext cx="301625" cy="352425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7" name="Oval 33"/>
          <p:cNvSpPr>
            <a:spLocks noChangeArrowheads="1"/>
          </p:cNvSpPr>
          <p:nvPr/>
        </p:nvSpPr>
        <p:spPr bwMode="auto">
          <a:xfrm>
            <a:off x="9439276" y="2352492"/>
            <a:ext cx="301625" cy="352425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8" name="Text Box 58"/>
          <p:cNvSpPr txBox="1">
            <a:spLocks noChangeArrowheads="1"/>
          </p:cNvSpPr>
          <p:nvPr/>
        </p:nvSpPr>
        <p:spPr bwMode="auto">
          <a:xfrm>
            <a:off x="9458326" y="2350905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9" name="Text Box 58"/>
          <p:cNvSpPr txBox="1">
            <a:spLocks noChangeArrowheads="1"/>
          </p:cNvSpPr>
          <p:nvPr/>
        </p:nvSpPr>
        <p:spPr bwMode="auto">
          <a:xfrm>
            <a:off x="9431339" y="1758766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980" name="Gerade Verbindung 87"/>
          <p:cNvCxnSpPr>
            <a:cxnSpLocks noChangeShapeType="1"/>
          </p:cNvCxnSpPr>
          <p:nvPr/>
        </p:nvCxnSpPr>
        <p:spPr bwMode="auto">
          <a:xfrm flipV="1">
            <a:off x="9164639" y="1941329"/>
            <a:ext cx="274637" cy="63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1" name="Gerade Verbindung 88"/>
          <p:cNvCxnSpPr>
            <a:cxnSpLocks noChangeShapeType="1"/>
          </p:cNvCxnSpPr>
          <p:nvPr/>
        </p:nvCxnSpPr>
        <p:spPr bwMode="auto">
          <a:xfrm flipV="1">
            <a:off x="9167814" y="2525530"/>
            <a:ext cx="274637" cy="79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82" name="Gruppieren 74"/>
          <p:cNvGrpSpPr>
            <a:grpSpLocks/>
          </p:cNvGrpSpPr>
          <p:nvPr/>
        </p:nvGrpSpPr>
        <p:grpSpPr bwMode="auto">
          <a:xfrm>
            <a:off x="8324850" y="2349316"/>
            <a:ext cx="285750" cy="369888"/>
            <a:chOff x="6450227" y="1593321"/>
            <a:chExt cx="286560" cy="369332"/>
          </a:xfrm>
        </p:grpSpPr>
        <p:sp>
          <p:nvSpPr>
            <p:cNvPr id="40024" name="Oval 33"/>
            <p:cNvSpPr>
              <a:spLocks noChangeArrowheads="1"/>
            </p:cNvSpPr>
            <p:nvPr/>
          </p:nvSpPr>
          <p:spPr bwMode="auto">
            <a:xfrm>
              <a:off x="6450227" y="1639330"/>
              <a:ext cx="286560" cy="2756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5" name="Text Box 58"/>
            <p:cNvSpPr txBox="1">
              <a:spLocks noChangeArrowheads="1"/>
            </p:cNvSpPr>
            <p:nvPr/>
          </p:nvSpPr>
          <p:spPr bwMode="auto">
            <a:xfrm>
              <a:off x="6467967" y="1593321"/>
              <a:ext cx="266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983" name="Oval 33"/>
          <p:cNvSpPr>
            <a:spLocks noChangeArrowheads="1"/>
          </p:cNvSpPr>
          <p:nvPr/>
        </p:nvSpPr>
        <p:spPr bwMode="auto">
          <a:xfrm>
            <a:off x="7875588" y="2322329"/>
            <a:ext cx="823912" cy="438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984" name="Gerade Verbindung 61"/>
          <p:cNvCxnSpPr>
            <a:cxnSpLocks noChangeShapeType="1"/>
          </p:cNvCxnSpPr>
          <p:nvPr/>
        </p:nvCxnSpPr>
        <p:spPr bwMode="auto">
          <a:xfrm>
            <a:off x="7686675" y="2503304"/>
            <a:ext cx="1412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5" name="Gerade Verbindung 61"/>
          <p:cNvCxnSpPr>
            <a:cxnSpLocks noChangeShapeType="1"/>
          </p:cNvCxnSpPr>
          <p:nvPr/>
        </p:nvCxnSpPr>
        <p:spPr bwMode="auto">
          <a:xfrm>
            <a:off x="8742363" y="2533466"/>
            <a:ext cx="1397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7743826" y="1709555"/>
            <a:ext cx="525463" cy="396875"/>
            <a:chOff x="6220234" y="3392488"/>
            <a:chExt cx="525054" cy="396552"/>
          </a:xfrm>
        </p:grpSpPr>
        <p:sp>
          <p:nvSpPr>
            <p:cNvPr id="40019" name="Text Box 58"/>
            <p:cNvSpPr txBox="1">
              <a:spLocks noChangeArrowheads="1"/>
            </p:cNvSpPr>
            <p:nvPr/>
          </p:nvSpPr>
          <p:spPr bwMode="auto">
            <a:xfrm>
              <a:off x="6413500" y="3392488"/>
              <a:ext cx="330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0" name="Ellipse 2"/>
            <p:cNvSpPr>
              <a:spLocks noChangeArrowheads="1"/>
            </p:cNvSpPr>
            <p:nvPr/>
          </p:nvSpPr>
          <p:spPr bwMode="auto">
            <a:xfrm>
              <a:off x="6453188" y="3482975"/>
              <a:ext cx="246062" cy="238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1" name="Oval 33"/>
            <p:cNvSpPr>
              <a:spLocks noChangeArrowheads="1"/>
            </p:cNvSpPr>
            <p:nvPr/>
          </p:nvSpPr>
          <p:spPr bwMode="auto">
            <a:xfrm>
              <a:off x="6454775" y="3468688"/>
              <a:ext cx="285750" cy="2762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2" name="Text Box 58"/>
            <p:cNvSpPr txBox="1">
              <a:spLocks noChangeArrowheads="1"/>
            </p:cNvSpPr>
            <p:nvPr/>
          </p:nvSpPr>
          <p:spPr bwMode="auto">
            <a:xfrm>
              <a:off x="6464300" y="3419152"/>
              <a:ext cx="280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023" name="Gerade Verbindung 61"/>
            <p:cNvCxnSpPr>
              <a:cxnSpLocks noChangeShapeType="1"/>
            </p:cNvCxnSpPr>
            <p:nvPr/>
          </p:nvCxnSpPr>
          <p:spPr bwMode="auto">
            <a:xfrm flipV="1">
              <a:off x="6220234" y="3610769"/>
              <a:ext cx="223974" cy="79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8375651" y="1736541"/>
            <a:ext cx="530225" cy="369888"/>
            <a:chOff x="6804050" y="3424856"/>
            <a:chExt cx="530194" cy="369888"/>
          </a:xfrm>
        </p:grpSpPr>
        <p:grpSp>
          <p:nvGrpSpPr>
            <p:cNvPr id="40015" name="Gruppieren 77"/>
            <p:cNvGrpSpPr>
              <a:grpSpLocks/>
            </p:cNvGrpSpPr>
            <p:nvPr/>
          </p:nvGrpSpPr>
          <p:grpSpPr bwMode="auto">
            <a:xfrm>
              <a:off x="6804050" y="3424856"/>
              <a:ext cx="287276" cy="369888"/>
              <a:chOff x="6450222" y="1593555"/>
              <a:chExt cx="286560" cy="368777"/>
            </a:xfrm>
          </p:grpSpPr>
          <p:sp>
            <p:nvSpPr>
              <p:cNvPr id="40017" name="Oval 33"/>
              <p:cNvSpPr>
                <a:spLocks noChangeArrowheads="1"/>
              </p:cNvSpPr>
              <p:nvPr/>
            </p:nvSpPr>
            <p:spPr bwMode="auto">
              <a:xfrm>
                <a:off x="6450222" y="1639330"/>
                <a:ext cx="286560" cy="275606"/>
              </a:xfrm>
              <a:prstGeom prst="ellipse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018" name="Text Box 58"/>
              <p:cNvSpPr txBox="1">
                <a:spLocks noChangeArrowheads="1"/>
              </p:cNvSpPr>
              <p:nvPr/>
            </p:nvSpPr>
            <p:spPr bwMode="auto">
              <a:xfrm>
                <a:off x="6469071" y="1593555"/>
                <a:ext cx="264156" cy="368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0016" name="Gerade Verbindung 61"/>
            <p:cNvCxnSpPr>
              <a:cxnSpLocks noChangeShapeType="1"/>
            </p:cNvCxnSpPr>
            <p:nvPr/>
          </p:nvCxnSpPr>
          <p:spPr bwMode="auto">
            <a:xfrm>
              <a:off x="7148302" y="3606800"/>
              <a:ext cx="18594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88" name="Textfeld 96"/>
          <p:cNvSpPr txBox="1">
            <a:spLocks noChangeArrowheads="1"/>
          </p:cNvSpPr>
          <p:nvPr/>
        </p:nvSpPr>
        <p:spPr bwMode="auto">
          <a:xfrm>
            <a:off x="7924801" y="4325754"/>
            <a:ext cx="104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2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 </a:t>
            </a:r>
            <a:r>
              <a:rPr lang="en-US" altLang="de-DE" sz="240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B</a:t>
            </a:r>
            <a:endParaRPr lang="en-US" altLang="de-DE" sz="240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Geschweifte Klammer rechts 217"/>
          <p:cNvSpPr/>
          <p:nvPr/>
        </p:nvSpPr>
        <p:spPr>
          <a:xfrm rot="5400000">
            <a:off x="8071644" y="2669198"/>
            <a:ext cx="444500" cy="2906712"/>
          </a:xfrm>
          <a:prstGeom prst="rightBrace">
            <a:avLst>
              <a:gd name="adj1" fmla="val 4540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990" name="Gruppieren 218"/>
          <p:cNvGrpSpPr>
            <a:grpSpLocks/>
          </p:cNvGrpSpPr>
          <p:nvPr/>
        </p:nvGrpSpPr>
        <p:grpSpPr bwMode="auto">
          <a:xfrm>
            <a:off x="6804026" y="1660341"/>
            <a:ext cx="581025" cy="1119188"/>
            <a:chOff x="5279669" y="3344036"/>
            <a:chExt cx="580950" cy="1119188"/>
          </a:xfrm>
        </p:grpSpPr>
        <p:sp>
          <p:nvSpPr>
            <p:cNvPr id="40006" name="Oval 33"/>
            <p:cNvSpPr>
              <a:spLocks noChangeArrowheads="1"/>
            </p:cNvSpPr>
            <p:nvPr/>
          </p:nvSpPr>
          <p:spPr bwMode="auto">
            <a:xfrm>
              <a:off x="5290707" y="3396424"/>
              <a:ext cx="292100" cy="277812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07" name="Oval 33"/>
            <p:cNvSpPr>
              <a:spLocks noChangeArrowheads="1"/>
            </p:cNvSpPr>
            <p:nvPr/>
          </p:nvSpPr>
          <p:spPr bwMode="auto">
            <a:xfrm>
              <a:off x="5281182" y="4155249"/>
              <a:ext cx="301625" cy="287337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08" name="Text Box 58"/>
            <p:cNvSpPr txBox="1">
              <a:spLocks noChangeArrowheads="1"/>
            </p:cNvSpPr>
            <p:nvPr/>
          </p:nvSpPr>
          <p:spPr bwMode="auto">
            <a:xfrm>
              <a:off x="5300446" y="3344036"/>
              <a:ext cx="266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09" name="Text Box 58"/>
            <p:cNvSpPr txBox="1">
              <a:spLocks noChangeArrowheads="1"/>
            </p:cNvSpPr>
            <p:nvPr/>
          </p:nvSpPr>
          <p:spPr bwMode="auto">
            <a:xfrm>
              <a:off x="5279669" y="4094924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010" name="Gerade Verbindung 59"/>
            <p:cNvCxnSpPr>
              <a:cxnSpLocks noChangeShapeType="1"/>
            </p:cNvCxnSpPr>
            <p:nvPr/>
          </p:nvCxnSpPr>
          <p:spPr bwMode="auto">
            <a:xfrm flipV="1">
              <a:off x="5585982" y="427431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1" name="Gerade Verbindung 59"/>
            <p:cNvCxnSpPr>
              <a:cxnSpLocks noChangeShapeType="1"/>
            </p:cNvCxnSpPr>
            <p:nvPr/>
          </p:nvCxnSpPr>
          <p:spPr bwMode="auto">
            <a:xfrm flipV="1">
              <a:off x="5581219" y="3553586"/>
              <a:ext cx="274638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012" name="Oval 33"/>
            <p:cNvSpPr>
              <a:spLocks noChangeArrowheads="1"/>
            </p:cNvSpPr>
            <p:nvPr/>
          </p:nvSpPr>
          <p:spPr bwMode="auto">
            <a:xfrm>
              <a:off x="5295469" y="3771074"/>
              <a:ext cx="292100" cy="279400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013" name="Gerade Verbindung 59"/>
            <p:cNvCxnSpPr>
              <a:cxnSpLocks noChangeShapeType="1"/>
            </p:cNvCxnSpPr>
            <p:nvPr/>
          </p:nvCxnSpPr>
          <p:spPr bwMode="auto">
            <a:xfrm flipV="1">
              <a:off x="5585982" y="3929824"/>
              <a:ext cx="274637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014" name="Text Box 58"/>
            <p:cNvSpPr txBox="1">
              <a:spLocks noChangeArrowheads="1"/>
            </p:cNvSpPr>
            <p:nvPr/>
          </p:nvSpPr>
          <p:spPr bwMode="auto">
            <a:xfrm>
              <a:off x="5300307" y="3728211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" name="Gerader Verbinder 4"/>
          <p:cNvCxnSpPr>
            <a:cxnSpLocks noChangeShapeType="1"/>
          </p:cNvCxnSpPr>
          <p:nvPr/>
        </p:nvCxnSpPr>
        <p:spPr bwMode="auto">
          <a:xfrm flipV="1">
            <a:off x="7686676" y="1458730"/>
            <a:ext cx="1433513" cy="4651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r Verbinder 8"/>
          <p:cNvCxnSpPr>
            <a:cxnSpLocks noChangeShapeType="1"/>
          </p:cNvCxnSpPr>
          <p:nvPr/>
        </p:nvCxnSpPr>
        <p:spPr bwMode="auto">
          <a:xfrm flipH="1" flipV="1">
            <a:off x="7319964" y="1458730"/>
            <a:ext cx="1538287" cy="4651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2"/>
          <p:cNvSpPr txBox="1">
            <a:spLocks noChangeArrowheads="1"/>
          </p:cNvSpPr>
          <p:nvPr/>
        </p:nvSpPr>
        <p:spPr bwMode="auto">
          <a:xfrm>
            <a:off x="1628776" y="14288"/>
            <a:ext cx="89249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4400" kern="0" dirty="0">
                <a:latin typeface="Calibri" panose="020F0502020204030204" pitchFamily="34" charset="0"/>
                <a:cs typeface="Calibri" panose="020F0502020204030204" pitchFamily="34" charset="0"/>
              </a:rPr>
              <a:t>Fundamental idea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603141" y="1663516"/>
            <a:ext cx="4192588" cy="3124200"/>
            <a:chOff x="1958975" y="1663516"/>
            <a:chExt cx="4192588" cy="3124200"/>
          </a:xfrm>
        </p:grpSpPr>
        <p:sp>
          <p:nvSpPr>
            <p:cNvPr id="99" name="Oval 33"/>
            <p:cNvSpPr>
              <a:spLocks noChangeArrowheads="1"/>
            </p:cNvSpPr>
            <p:nvPr/>
          </p:nvSpPr>
          <p:spPr bwMode="auto">
            <a:xfrm>
              <a:off x="4552951" y="1679392"/>
              <a:ext cx="303213" cy="352425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34"/>
            <p:cNvSpPr>
              <a:spLocks noChangeArrowheads="1"/>
            </p:cNvSpPr>
            <p:nvPr/>
          </p:nvSpPr>
          <p:spPr bwMode="auto">
            <a:xfrm>
              <a:off x="5135564" y="1757179"/>
              <a:ext cx="269875" cy="9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val 33"/>
            <p:cNvSpPr>
              <a:spLocks noChangeArrowheads="1"/>
            </p:cNvSpPr>
            <p:nvPr/>
          </p:nvSpPr>
          <p:spPr bwMode="auto">
            <a:xfrm>
              <a:off x="4552951" y="2290580"/>
              <a:ext cx="303213" cy="352425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5670551" y="1679392"/>
              <a:ext cx="303213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Oval 33"/>
            <p:cNvSpPr>
              <a:spLocks noChangeArrowheads="1"/>
            </p:cNvSpPr>
            <p:nvPr/>
          </p:nvSpPr>
          <p:spPr bwMode="auto">
            <a:xfrm>
              <a:off x="5692776" y="2303280"/>
              <a:ext cx="301625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Text Box 58"/>
            <p:cNvSpPr txBox="1">
              <a:spLocks noChangeArrowheads="1"/>
            </p:cNvSpPr>
            <p:nvPr/>
          </p:nvSpPr>
          <p:spPr bwMode="auto">
            <a:xfrm>
              <a:off x="5678489" y="2315980"/>
              <a:ext cx="307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 Box 58"/>
            <p:cNvSpPr txBox="1">
              <a:spLocks noChangeArrowheads="1"/>
            </p:cNvSpPr>
            <p:nvPr/>
          </p:nvSpPr>
          <p:spPr bwMode="auto">
            <a:xfrm>
              <a:off x="4586288" y="2292166"/>
              <a:ext cx="266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 Box 58"/>
            <p:cNvSpPr txBox="1">
              <a:spLocks noChangeArrowheads="1"/>
            </p:cNvSpPr>
            <p:nvPr/>
          </p:nvSpPr>
          <p:spPr bwMode="auto">
            <a:xfrm>
              <a:off x="5705476" y="1688916"/>
              <a:ext cx="265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0" name="Gerade Verbindung 85"/>
            <p:cNvCxnSpPr>
              <a:cxnSpLocks noChangeShapeType="1"/>
              <a:stCxn id="99" idx="6"/>
            </p:cNvCxnSpPr>
            <p:nvPr/>
          </p:nvCxnSpPr>
          <p:spPr bwMode="auto">
            <a:xfrm flipV="1">
              <a:off x="4856164" y="1847666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Gerade Verbindung 86"/>
            <p:cNvCxnSpPr>
              <a:cxnSpLocks noChangeShapeType="1"/>
            </p:cNvCxnSpPr>
            <p:nvPr/>
          </p:nvCxnSpPr>
          <p:spPr bwMode="auto">
            <a:xfrm flipV="1">
              <a:off x="4857750" y="2476316"/>
              <a:ext cx="274638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Gerade Verbindung 87"/>
            <p:cNvCxnSpPr>
              <a:cxnSpLocks noChangeShapeType="1"/>
            </p:cNvCxnSpPr>
            <p:nvPr/>
          </p:nvCxnSpPr>
          <p:spPr bwMode="auto">
            <a:xfrm flipV="1">
              <a:off x="5418139" y="1852429"/>
              <a:ext cx="276225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Gerade Verbindung 88"/>
            <p:cNvCxnSpPr>
              <a:cxnSpLocks noChangeShapeType="1"/>
            </p:cNvCxnSpPr>
            <p:nvPr/>
          </p:nvCxnSpPr>
          <p:spPr bwMode="auto">
            <a:xfrm flipV="1">
              <a:off x="5421314" y="2477905"/>
              <a:ext cx="274637" cy="793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33"/>
            <p:cNvSpPr>
              <a:spLocks noChangeArrowheads="1"/>
            </p:cNvSpPr>
            <p:nvPr/>
          </p:nvSpPr>
          <p:spPr bwMode="auto">
            <a:xfrm>
              <a:off x="1992313" y="1715904"/>
              <a:ext cx="292100" cy="277812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>
              <a:off x="2566989" y="1793692"/>
              <a:ext cx="268287" cy="9255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Oval 33"/>
            <p:cNvSpPr>
              <a:spLocks noChangeArrowheads="1"/>
            </p:cNvSpPr>
            <p:nvPr/>
          </p:nvSpPr>
          <p:spPr bwMode="auto">
            <a:xfrm>
              <a:off x="1982789" y="2474730"/>
              <a:ext cx="301625" cy="287337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3143251" y="1715905"/>
              <a:ext cx="303213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3122614" y="2339792"/>
              <a:ext cx="301625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 Box 58"/>
            <p:cNvSpPr txBox="1">
              <a:spLocks noChangeArrowheads="1"/>
            </p:cNvSpPr>
            <p:nvPr/>
          </p:nvSpPr>
          <p:spPr bwMode="auto">
            <a:xfrm>
              <a:off x="3159126" y="2350905"/>
              <a:ext cx="2651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2001838" y="1663516"/>
              <a:ext cx="266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1981201" y="2414404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2" name="Gerade Verbindung 59"/>
            <p:cNvCxnSpPr>
              <a:cxnSpLocks noChangeShapeType="1"/>
            </p:cNvCxnSpPr>
            <p:nvPr/>
          </p:nvCxnSpPr>
          <p:spPr bwMode="auto">
            <a:xfrm flipV="1">
              <a:off x="2287589" y="259379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Gerade Verbindung 60"/>
            <p:cNvCxnSpPr>
              <a:cxnSpLocks noChangeShapeType="1"/>
            </p:cNvCxnSpPr>
            <p:nvPr/>
          </p:nvCxnSpPr>
          <p:spPr bwMode="auto">
            <a:xfrm flipV="1">
              <a:off x="2849564" y="188894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Gerade Verbindung 61"/>
            <p:cNvCxnSpPr>
              <a:cxnSpLocks noChangeShapeType="1"/>
            </p:cNvCxnSpPr>
            <p:nvPr/>
          </p:nvCxnSpPr>
          <p:spPr bwMode="auto">
            <a:xfrm flipV="1">
              <a:off x="2851150" y="2516004"/>
              <a:ext cx="274638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Text Box 58"/>
            <p:cNvSpPr txBox="1">
              <a:spLocks noChangeArrowheads="1"/>
            </p:cNvSpPr>
            <p:nvPr/>
          </p:nvSpPr>
          <p:spPr bwMode="auto">
            <a:xfrm>
              <a:off x="3157539" y="1736541"/>
              <a:ext cx="276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6" name="Gerade Verbindung 59"/>
            <p:cNvCxnSpPr>
              <a:cxnSpLocks noChangeShapeType="1"/>
            </p:cNvCxnSpPr>
            <p:nvPr/>
          </p:nvCxnSpPr>
          <p:spPr bwMode="auto">
            <a:xfrm flipV="1">
              <a:off x="2282825" y="1873066"/>
              <a:ext cx="274638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Oval 33"/>
            <p:cNvSpPr>
              <a:spLocks noChangeArrowheads="1"/>
            </p:cNvSpPr>
            <p:nvPr/>
          </p:nvSpPr>
          <p:spPr bwMode="auto">
            <a:xfrm>
              <a:off x="1997075" y="2090554"/>
              <a:ext cx="292100" cy="279400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Gerade Verbindung 59"/>
            <p:cNvCxnSpPr>
              <a:cxnSpLocks noChangeShapeType="1"/>
            </p:cNvCxnSpPr>
            <p:nvPr/>
          </p:nvCxnSpPr>
          <p:spPr bwMode="auto">
            <a:xfrm flipV="1">
              <a:off x="2287589" y="2249304"/>
              <a:ext cx="274637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Text Box 58"/>
            <p:cNvSpPr txBox="1">
              <a:spLocks noChangeArrowheads="1"/>
            </p:cNvSpPr>
            <p:nvPr/>
          </p:nvSpPr>
          <p:spPr bwMode="auto">
            <a:xfrm>
              <a:off x="2001839" y="2047691"/>
              <a:ext cx="307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Geschweifte Klammer rechts 129"/>
            <p:cNvSpPr/>
            <p:nvPr/>
          </p:nvSpPr>
          <p:spPr>
            <a:xfrm rot="5400000">
              <a:off x="2491582" y="3393098"/>
              <a:ext cx="444500" cy="1465263"/>
            </a:xfrm>
            <a:prstGeom prst="rightBrace">
              <a:avLst>
                <a:gd name="adj1" fmla="val 3428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Textfeld 89"/>
            <p:cNvSpPr txBox="1">
              <a:spLocks noChangeArrowheads="1"/>
            </p:cNvSpPr>
            <p:nvPr/>
          </p:nvSpPr>
          <p:spPr bwMode="auto">
            <a:xfrm>
              <a:off x="2546350" y="4325754"/>
              <a:ext cx="463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A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2" name="Gruppieren 152"/>
            <p:cNvGrpSpPr>
              <a:grpSpLocks/>
            </p:cNvGrpSpPr>
            <p:nvPr/>
          </p:nvGrpSpPr>
          <p:grpSpPr bwMode="auto">
            <a:xfrm>
              <a:off x="1958975" y="3038291"/>
              <a:ext cx="1644650" cy="585788"/>
              <a:chOff x="434975" y="4721225"/>
              <a:chExt cx="1644650" cy="585788"/>
            </a:xfrm>
          </p:grpSpPr>
          <p:sp>
            <p:nvSpPr>
              <p:cNvPr id="142" name="Textfeld 15"/>
              <p:cNvSpPr txBox="1">
                <a:spLocks noChangeArrowheads="1"/>
              </p:cNvSpPr>
              <p:nvPr/>
            </p:nvSpPr>
            <p:spPr bwMode="auto">
              <a:xfrm>
                <a:off x="434975" y="4938713"/>
                <a:ext cx="5413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baseline="30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r>
                  <a:rPr lang="de-DE" altLang="de-DE" sz="18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endParaRPr lang="en-US" altLang="de-DE" sz="1800" b="1" i="1" baseline="-25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Textfeld 15"/>
              <p:cNvSpPr txBox="1">
                <a:spLocks noChangeArrowheads="1"/>
              </p:cNvSpPr>
              <p:nvPr/>
            </p:nvSpPr>
            <p:spPr bwMode="auto">
              <a:xfrm>
                <a:off x="1546225" y="4892675"/>
                <a:ext cx="533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r>
                  <a:rPr lang="de-DE" altLang="de-DE" sz="2000" b="1" baseline="30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endParaRPr lang="en-US" altLang="de-DE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Geschweifte Klammer rechts 143"/>
              <p:cNvSpPr/>
              <p:nvPr/>
            </p:nvSpPr>
            <p:spPr>
              <a:xfrm rot="5400000">
                <a:off x="534194" y="4663281"/>
                <a:ext cx="168275" cy="284163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" name="Text Box 58"/>
            <p:cNvSpPr txBox="1">
              <a:spLocks noChangeArrowheads="1"/>
            </p:cNvSpPr>
            <p:nvPr/>
          </p:nvSpPr>
          <p:spPr bwMode="auto">
            <a:xfrm>
              <a:off x="4595814" y="1684155"/>
              <a:ext cx="263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Geschweifte Klammer rechts 133"/>
            <p:cNvSpPr/>
            <p:nvPr/>
          </p:nvSpPr>
          <p:spPr>
            <a:xfrm rot="5400000">
              <a:off x="5099051" y="3355792"/>
              <a:ext cx="444500" cy="1539875"/>
            </a:xfrm>
            <a:prstGeom prst="rightBrace">
              <a:avLst>
                <a:gd name="adj1" fmla="val 454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5" name="Gruppieren 231"/>
            <p:cNvGrpSpPr>
              <a:grpSpLocks/>
            </p:cNvGrpSpPr>
            <p:nvPr/>
          </p:nvGrpSpPr>
          <p:grpSpPr bwMode="auto">
            <a:xfrm>
              <a:off x="4551363" y="3030354"/>
              <a:ext cx="1600200" cy="588962"/>
              <a:chOff x="3027363" y="4713288"/>
              <a:chExt cx="1600200" cy="588962"/>
            </a:xfrm>
          </p:grpSpPr>
          <p:sp>
            <p:nvSpPr>
              <p:cNvPr id="138" name="Textfeld 15"/>
              <p:cNvSpPr txBox="1">
                <a:spLocks noChangeArrowheads="1"/>
              </p:cNvSpPr>
              <p:nvPr/>
            </p:nvSpPr>
            <p:spPr bwMode="auto">
              <a:xfrm>
                <a:off x="3027363" y="4933950"/>
                <a:ext cx="5238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baseline="30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r>
                  <a:rPr lang="de-DE" altLang="de-DE" sz="18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</a:t>
                </a:r>
                <a:endParaRPr lang="en-US" altLang="de-DE" sz="1800" b="1" i="1" baseline="-25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Textfeld 15"/>
              <p:cNvSpPr txBox="1">
                <a:spLocks noChangeArrowheads="1"/>
              </p:cNvSpPr>
              <p:nvPr/>
            </p:nvSpPr>
            <p:spPr bwMode="auto">
              <a:xfrm>
                <a:off x="4137025" y="4891088"/>
                <a:ext cx="4905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</a:t>
                </a:r>
                <a:r>
                  <a:rPr lang="de-DE" altLang="de-DE" sz="2000" b="1" baseline="30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endParaRPr lang="en-US" altLang="de-DE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Geschweifte Klammer rechts 139"/>
              <p:cNvSpPr/>
              <p:nvPr/>
            </p:nvSpPr>
            <p:spPr>
              <a:xfrm rot="5400000">
                <a:off x="3087688" y="4656138"/>
                <a:ext cx="168275" cy="282575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eschweifte Klammer rechts 140"/>
              <p:cNvSpPr/>
              <p:nvPr/>
            </p:nvSpPr>
            <p:spPr>
              <a:xfrm rot="5400000">
                <a:off x="4248944" y="4663281"/>
                <a:ext cx="168275" cy="284163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6" name="Textfeld 93"/>
            <p:cNvSpPr txBox="1">
              <a:spLocks noChangeArrowheads="1"/>
            </p:cNvSpPr>
            <p:nvPr/>
          </p:nvSpPr>
          <p:spPr bwMode="auto">
            <a:xfrm>
              <a:off x="5162550" y="4325754"/>
              <a:ext cx="463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B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Geschweifte Klammer rechts 136"/>
            <p:cNvSpPr/>
            <p:nvPr/>
          </p:nvSpPr>
          <p:spPr bwMode="auto">
            <a:xfrm rot="5400000">
              <a:off x="3207545" y="2977173"/>
              <a:ext cx="168275" cy="284163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6" name="Rectangle 3"/>
          <p:cNvSpPr txBox="1">
            <a:spLocks noChangeArrowheads="1"/>
          </p:cNvSpPr>
          <p:nvPr/>
        </p:nvSpPr>
        <p:spPr bwMode="auto">
          <a:xfrm>
            <a:off x="137636" y="5688950"/>
            <a:ext cx="60123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</a:t>
            </a:r>
            <a:r>
              <a:rPr lang="en-US" alt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frequently has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i="1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en-US" altLang="en-US" sz="2400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nd a </a:t>
            </a:r>
            <a:r>
              <a:rPr lang="en-US" altLang="en-US" sz="2400" i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*C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nd </a:t>
            </a:r>
            <a:r>
              <a:rPr lang="de-DE" alt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C*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 bwMode="auto">
          <a:xfrm>
            <a:off x="6410222" y="5688950"/>
            <a:ext cx="5203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omposition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B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Glue gates of  </a:t>
            </a:r>
            <a:r>
              <a:rPr lang="de-DE" alt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de-DE" altLang="de-DE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und </a:t>
            </a:r>
            <a:r>
              <a:rPr lang="de-DE" altLang="de-DE" sz="2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de-DE" alt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de-DE" sz="2400" b="1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538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0093 L -0.12981 -0.065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333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7.40741E-7 L 0.11341 -0.068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hteck 144"/>
          <p:cNvSpPr/>
          <p:nvPr/>
        </p:nvSpPr>
        <p:spPr bwMode="auto">
          <a:xfrm>
            <a:off x="7421595" y="1545082"/>
            <a:ext cx="1613208" cy="11790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2">
                <a:alpha val="12157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2" name="Gruppieren 1"/>
          <p:cNvGrpSpPr/>
          <p:nvPr/>
        </p:nvGrpSpPr>
        <p:grpSpPr>
          <a:xfrm>
            <a:off x="7296150" y="1530167"/>
            <a:ext cx="2005353" cy="1394822"/>
            <a:chOff x="7296150" y="1482323"/>
            <a:chExt cx="2005353" cy="1394822"/>
          </a:xfrm>
        </p:grpSpPr>
        <p:sp>
          <p:nvSpPr>
            <p:cNvPr id="102" name="Rechteck 101"/>
            <p:cNvSpPr/>
            <p:nvPr/>
          </p:nvSpPr>
          <p:spPr bwMode="auto">
            <a:xfrm>
              <a:off x="7296150" y="1482323"/>
              <a:ext cx="577045" cy="13700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alpha val="1215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1" name="Rechteck 100"/>
            <p:cNvSpPr/>
            <p:nvPr/>
          </p:nvSpPr>
          <p:spPr bwMode="auto">
            <a:xfrm>
              <a:off x="8724458" y="1507132"/>
              <a:ext cx="577045" cy="13700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alpha val="1215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103" name="Rechteck 102"/>
            <p:cNvSpPr/>
            <p:nvPr/>
          </p:nvSpPr>
          <p:spPr bwMode="auto">
            <a:xfrm>
              <a:off x="7866763" y="2231632"/>
              <a:ext cx="869247" cy="6384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2">
                  <a:alpha val="12157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grpSp>
        <p:nvGrpSpPr>
          <p:cNvPr id="39939" name="Gruppieren 212"/>
          <p:cNvGrpSpPr>
            <a:grpSpLocks/>
          </p:cNvGrpSpPr>
          <p:nvPr/>
        </p:nvGrpSpPr>
        <p:grpSpPr bwMode="auto">
          <a:xfrm>
            <a:off x="6672264" y="3038292"/>
            <a:ext cx="3182937" cy="587375"/>
            <a:chOff x="5148263" y="4721225"/>
            <a:chExt cx="3182937" cy="587375"/>
          </a:xfrm>
        </p:grpSpPr>
        <p:sp>
          <p:nvSpPr>
            <p:cNvPr id="40029" name="Textfeld 15"/>
            <p:cNvSpPr txBox="1">
              <a:spLocks noChangeArrowheads="1"/>
            </p:cNvSpPr>
            <p:nvPr/>
          </p:nvSpPr>
          <p:spPr bwMode="auto">
            <a:xfrm>
              <a:off x="5148263" y="4922838"/>
              <a:ext cx="11064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de-DE" altLang="de-DE" sz="2000" b="1" baseline="30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*</a:t>
              </a:r>
              <a:r>
                <a:rPr lang="de-DE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(</a:t>
              </a:r>
              <a:r>
                <a:rPr lang="en-US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  <a:r>
                <a:rPr lang="de-DE" altLang="en-US" sz="18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Math B"/>
                </a:rPr>
                <a:t> </a:t>
              </a:r>
              <a:r>
                <a:rPr lang="en-US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Math B"/>
                </a:rPr>
                <a:t>B</a:t>
              </a:r>
              <a:r>
                <a:rPr lang="en-US" altLang="de-DE" sz="18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endParaRPr lang="en-US" altLang="de-DE" sz="1800" b="1" baseline="-2500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30" name="Textfeld 15"/>
            <p:cNvSpPr txBox="1">
              <a:spLocks noChangeArrowheads="1"/>
            </p:cNvSpPr>
            <p:nvPr/>
          </p:nvSpPr>
          <p:spPr bwMode="auto">
            <a:xfrm>
              <a:off x="7162800" y="4908550"/>
              <a:ext cx="11684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(A </a:t>
              </a:r>
              <a:r>
                <a:rPr lang="de-DE" altLang="en-US" sz="18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1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Math B"/>
                </a:rPr>
                <a:t> B</a:t>
              </a:r>
              <a:r>
                <a:rPr lang="en-US" altLang="de-DE" sz="18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  <a:r>
                <a:rPr lang="de-DE" altLang="de-DE" sz="2000" b="1" baseline="3000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*</a:t>
              </a:r>
              <a:endParaRPr lang="en-US" altLang="de-DE" sz="1800" b="1" i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Geschweifte Klammer rechts 215"/>
            <p:cNvSpPr/>
            <p:nvPr/>
          </p:nvSpPr>
          <p:spPr>
            <a:xfrm rot="5400000">
              <a:off x="5385594" y="4663281"/>
              <a:ext cx="168275" cy="284163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7" name="Geschweifte Klammer rechts 216"/>
            <p:cNvSpPr/>
            <p:nvPr/>
          </p:nvSpPr>
          <p:spPr>
            <a:xfrm rot="5400000">
              <a:off x="7997031" y="4663282"/>
              <a:ext cx="168275" cy="284162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97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1C2AF5-678C-4143-B068-E27B50CA958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400"/>
          </a:p>
        </p:txBody>
      </p:sp>
      <p:sp>
        <p:nvSpPr>
          <p:cNvPr id="39972" name="Rectangle 34"/>
          <p:cNvSpPr>
            <a:spLocks noChangeArrowheads="1"/>
          </p:cNvSpPr>
          <p:nvPr/>
        </p:nvSpPr>
        <p:spPr bwMode="auto">
          <a:xfrm>
            <a:off x="7418389" y="1800042"/>
            <a:ext cx="268287" cy="925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3" name="Oval 33"/>
          <p:cNvSpPr>
            <a:spLocks noChangeArrowheads="1"/>
          </p:cNvSpPr>
          <p:nvPr/>
        </p:nvSpPr>
        <p:spPr bwMode="auto">
          <a:xfrm>
            <a:off x="7974014" y="2400117"/>
            <a:ext cx="287337" cy="276225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4" name="Text Box 58"/>
          <p:cNvSpPr txBox="1">
            <a:spLocks noChangeArrowheads="1"/>
          </p:cNvSpPr>
          <p:nvPr/>
        </p:nvSpPr>
        <p:spPr bwMode="auto">
          <a:xfrm>
            <a:off x="7991475" y="2354080"/>
            <a:ext cx="266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5" name="Rectangle 34"/>
          <p:cNvSpPr>
            <a:spLocks noChangeArrowheads="1"/>
          </p:cNvSpPr>
          <p:nvPr/>
        </p:nvSpPr>
        <p:spPr bwMode="auto">
          <a:xfrm>
            <a:off x="8882064" y="1804804"/>
            <a:ext cx="269875" cy="925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8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6" name="Oval 33"/>
          <p:cNvSpPr>
            <a:spLocks noChangeArrowheads="1"/>
          </p:cNvSpPr>
          <p:nvPr/>
        </p:nvSpPr>
        <p:spPr bwMode="auto">
          <a:xfrm>
            <a:off x="9417051" y="1768292"/>
            <a:ext cx="301625" cy="352425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7" name="Oval 33"/>
          <p:cNvSpPr>
            <a:spLocks noChangeArrowheads="1"/>
          </p:cNvSpPr>
          <p:nvPr/>
        </p:nvSpPr>
        <p:spPr bwMode="auto">
          <a:xfrm>
            <a:off x="9439276" y="2352492"/>
            <a:ext cx="301625" cy="352425"/>
          </a:xfrm>
          <a:prstGeom prst="ellipse">
            <a:avLst/>
          </a:prstGeom>
          <a:solidFill>
            <a:srgbClr val="FFC000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8" name="Text Box 58"/>
          <p:cNvSpPr txBox="1">
            <a:spLocks noChangeArrowheads="1"/>
          </p:cNvSpPr>
          <p:nvPr/>
        </p:nvSpPr>
        <p:spPr bwMode="auto">
          <a:xfrm>
            <a:off x="9458326" y="2350905"/>
            <a:ext cx="309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979" name="Text Box 58"/>
          <p:cNvSpPr txBox="1">
            <a:spLocks noChangeArrowheads="1"/>
          </p:cNvSpPr>
          <p:nvPr/>
        </p:nvSpPr>
        <p:spPr bwMode="auto">
          <a:xfrm>
            <a:off x="9431339" y="1758766"/>
            <a:ext cx="2635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endParaRPr lang="de-DE" altLang="de-DE" sz="14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980" name="Gerade Verbindung 87"/>
          <p:cNvCxnSpPr>
            <a:cxnSpLocks noChangeShapeType="1"/>
          </p:cNvCxnSpPr>
          <p:nvPr/>
        </p:nvCxnSpPr>
        <p:spPr bwMode="auto">
          <a:xfrm flipV="1">
            <a:off x="9164639" y="1941329"/>
            <a:ext cx="274637" cy="635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1" name="Gerade Verbindung 88"/>
          <p:cNvCxnSpPr>
            <a:cxnSpLocks noChangeShapeType="1"/>
          </p:cNvCxnSpPr>
          <p:nvPr/>
        </p:nvCxnSpPr>
        <p:spPr bwMode="auto">
          <a:xfrm flipV="1">
            <a:off x="9167814" y="2525530"/>
            <a:ext cx="274637" cy="79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9982" name="Gruppieren 74"/>
          <p:cNvGrpSpPr>
            <a:grpSpLocks/>
          </p:cNvGrpSpPr>
          <p:nvPr/>
        </p:nvGrpSpPr>
        <p:grpSpPr bwMode="auto">
          <a:xfrm>
            <a:off x="8324850" y="2349316"/>
            <a:ext cx="285750" cy="369888"/>
            <a:chOff x="6450227" y="1593321"/>
            <a:chExt cx="286560" cy="369332"/>
          </a:xfrm>
        </p:grpSpPr>
        <p:sp>
          <p:nvSpPr>
            <p:cNvPr id="40024" name="Oval 33"/>
            <p:cNvSpPr>
              <a:spLocks noChangeArrowheads="1"/>
            </p:cNvSpPr>
            <p:nvPr/>
          </p:nvSpPr>
          <p:spPr bwMode="auto">
            <a:xfrm>
              <a:off x="6450227" y="1639330"/>
              <a:ext cx="286560" cy="275606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5" name="Text Box 58"/>
            <p:cNvSpPr txBox="1">
              <a:spLocks noChangeArrowheads="1"/>
            </p:cNvSpPr>
            <p:nvPr/>
          </p:nvSpPr>
          <p:spPr bwMode="auto">
            <a:xfrm>
              <a:off x="6467967" y="1593321"/>
              <a:ext cx="266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9983" name="Oval 33"/>
          <p:cNvSpPr>
            <a:spLocks noChangeArrowheads="1"/>
          </p:cNvSpPr>
          <p:nvPr/>
        </p:nvSpPr>
        <p:spPr bwMode="auto">
          <a:xfrm>
            <a:off x="7875588" y="2322329"/>
            <a:ext cx="823912" cy="43815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984" name="Gerade Verbindung 61"/>
          <p:cNvCxnSpPr>
            <a:cxnSpLocks noChangeShapeType="1"/>
          </p:cNvCxnSpPr>
          <p:nvPr/>
        </p:nvCxnSpPr>
        <p:spPr bwMode="auto">
          <a:xfrm>
            <a:off x="7686675" y="2503304"/>
            <a:ext cx="141288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985" name="Gerade Verbindung 61"/>
          <p:cNvCxnSpPr>
            <a:cxnSpLocks noChangeShapeType="1"/>
          </p:cNvCxnSpPr>
          <p:nvPr/>
        </p:nvCxnSpPr>
        <p:spPr bwMode="auto">
          <a:xfrm>
            <a:off x="8742363" y="2533466"/>
            <a:ext cx="1397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" name="Gruppieren 6"/>
          <p:cNvGrpSpPr>
            <a:grpSpLocks/>
          </p:cNvGrpSpPr>
          <p:nvPr/>
        </p:nvGrpSpPr>
        <p:grpSpPr bwMode="auto">
          <a:xfrm>
            <a:off x="9124570" y="1247783"/>
            <a:ext cx="525463" cy="396875"/>
            <a:chOff x="6220234" y="3392488"/>
            <a:chExt cx="525054" cy="396552"/>
          </a:xfrm>
        </p:grpSpPr>
        <p:sp>
          <p:nvSpPr>
            <p:cNvPr id="40019" name="Text Box 58"/>
            <p:cNvSpPr txBox="1">
              <a:spLocks noChangeArrowheads="1"/>
            </p:cNvSpPr>
            <p:nvPr/>
          </p:nvSpPr>
          <p:spPr bwMode="auto">
            <a:xfrm>
              <a:off x="6413500" y="3392488"/>
              <a:ext cx="3302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D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0" name="Ellipse 2"/>
            <p:cNvSpPr>
              <a:spLocks noChangeArrowheads="1"/>
            </p:cNvSpPr>
            <p:nvPr/>
          </p:nvSpPr>
          <p:spPr bwMode="auto">
            <a:xfrm>
              <a:off x="6453188" y="3482975"/>
              <a:ext cx="246062" cy="238125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1" name="Oval 33"/>
            <p:cNvSpPr>
              <a:spLocks noChangeArrowheads="1"/>
            </p:cNvSpPr>
            <p:nvPr/>
          </p:nvSpPr>
          <p:spPr bwMode="auto">
            <a:xfrm>
              <a:off x="6454775" y="3468688"/>
              <a:ext cx="285750" cy="27622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22" name="Text Box 58"/>
            <p:cNvSpPr txBox="1">
              <a:spLocks noChangeArrowheads="1"/>
            </p:cNvSpPr>
            <p:nvPr/>
          </p:nvSpPr>
          <p:spPr bwMode="auto">
            <a:xfrm>
              <a:off x="6464300" y="3419152"/>
              <a:ext cx="2809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de-DE" altLang="de-DE" sz="14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023" name="Gerade Verbindung 61"/>
            <p:cNvCxnSpPr>
              <a:cxnSpLocks noChangeShapeType="1"/>
            </p:cNvCxnSpPr>
            <p:nvPr/>
          </p:nvCxnSpPr>
          <p:spPr bwMode="auto">
            <a:xfrm flipV="1">
              <a:off x="6220234" y="3610769"/>
              <a:ext cx="223974" cy="794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6793739" y="1279341"/>
            <a:ext cx="530225" cy="369888"/>
            <a:chOff x="6804050" y="3424856"/>
            <a:chExt cx="530194" cy="369888"/>
          </a:xfrm>
        </p:grpSpPr>
        <p:grpSp>
          <p:nvGrpSpPr>
            <p:cNvPr id="40015" name="Gruppieren 77"/>
            <p:cNvGrpSpPr>
              <a:grpSpLocks/>
            </p:cNvGrpSpPr>
            <p:nvPr/>
          </p:nvGrpSpPr>
          <p:grpSpPr bwMode="auto">
            <a:xfrm>
              <a:off x="6804050" y="3424856"/>
              <a:ext cx="287276" cy="369888"/>
              <a:chOff x="6450222" y="1593555"/>
              <a:chExt cx="286560" cy="368777"/>
            </a:xfrm>
          </p:grpSpPr>
          <p:sp>
            <p:nvSpPr>
              <p:cNvPr id="40017" name="Oval 33"/>
              <p:cNvSpPr>
                <a:spLocks noChangeArrowheads="1"/>
              </p:cNvSpPr>
              <p:nvPr/>
            </p:nvSpPr>
            <p:spPr bwMode="auto">
              <a:xfrm>
                <a:off x="6450222" y="1639330"/>
                <a:ext cx="286560" cy="275606"/>
              </a:xfrm>
              <a:prstGeom prst="ellipse">
                <a:avLst/>
              </a:prstGeom>
              <a:solidFill>
                <a:srgbClr val="D6D6F5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40018" name="Text Box 58"/>
              <p:cNvSpPr txBox="1">
                <a:spLocks noChangeArrowheads="1"/>
              </p:cNvSpPr>
              <p:nvPr/>
            </p:nvSpPr>
            <p:spPr bwMode="auto">
              <a:xfrm>
                <a:off x="6469071" y="1593555"/>
                <a:ext cx="264156" cy="368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latin typeface="Calibri" panose="020F0502020204030204" pitchFamily="34" charset="0"/>
                    <a:cs typeface="Calibri" panose="020F0502020204030204" pitchFamily="34" charset="0"/>
                  </a:rPr>
                  <a:t>t</a:t>
                </a:r>
                <a:endParaRPr lang="de-DE" altLang="de-DE" sz="1400" b="1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cxnSp>
          <p:nvCxnSpPr>
            <p:cNvPr id="40016" name="Gerade Verbindung 61"/>
            <p:cNvCxnSpPr>
              <a:cxnSpLocks noChangeShapeType="1"/>
            </p:cNvCxnSpPr>
            <p:nvPr/>
          </p:nvCxnSpPr>
          <p:spPr bwMode="auto">
            <a:xfrm>
              <a:off x="7148302" y="3606800"/>
              <a:ext cx="18594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9988" name="Textfeld 96"/>
          <p:cNvSpPr txBox="1">
            <a:spLocks noChangeArrowheads="1"/>
          </p:cNvSpPr>
          <p:nvPr/>
        </p:nvSpPr>
        <p:spPr bwMode="auto">
          <a:xfrm>
            <a:off x="7924801" y="4325754"/>
            <a:ext cx="1046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de-DE" sz="240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baseline="-25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 </a:t>
            </a:r>
            <a:r>
              <a:rPr lang="en-US" altLang="de-DE" sz="240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B</a:t>
            </a:r>
            <a:endParaRPr lang="en-US" altLang="de-DE" sz="2400" baseline="-250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8" name="Geschweifte Klammer rechts 217"/>
          <p:cNvSpPr/>
          <p:nvPr/>
        </p:nvSpPr>
        <p:spPr>
          <a:xfrm rot="5400000">
            <a:off x="8071644" y="2669198"/>
            <a:ext cx="444500" cy="2906712"/>
          </a:xfrm>
          <a:prstGeom prst="rightBrace">
            <a:avLst>
              <a:gd name="adj1" fmla="val 45402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9990" name="Gruppieren 218"/>
          <p:cNvGrpSpPr>
            <a:grpSpLocks/>
          </p:cNvGrpSpPr>
          <p:nvPr/>
        </p:nvGrpSpPr>
        <p:grpSpPr bwMode="auto">
          <a:xfrm>
            <a:off x="6804026" y="1660341"/>
            <a:ext cx="581025" cy="1119188"/>
            <a:chOff x="5279669" y="3344036"/>
            <a:chExt cx="580950" cy="1119188"/>
          </a:xfrm>
        </p:grpSpPr>
        <p:sp>
          <p:nvSpPr>
            <p:cNvPr id="40006" name="Oval 33"/>
            <p:cNvSpPr>
              <a:spLocks noChangeArrowheads="1"/>
            </p:cNvSpPr>
            <p:nvPr/>
          </p:nvSpPr>
          <p:spPr bwMode="auto">
            <a:xfrm>
              <a:off x="5290707" y="3396424"/>
              <a:ext cx="292100" cy="277812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07" name="Oval 33"/>
            <p:cNvSpPr>
              <a:spLocks noChangeArrowheads="1"/>
            </p:cNvSpPr>
            <p:nvPr/>
          </p:nvSpPr>
          <p:spPr bwMode="auto">
            <a:xfrm>
              <a:off x="5281182" y="4155249"/>
              <a:ext cx="301625" cy="287337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08" name="Text Box 58"/>
            <p:cNvSpPr txBox="1">
              <a:spLocks noChangeArrowheads="1"/>
            </p:cNvSpPr>
            <p:nvPr/>
          </p:nvSpPr>
          <p:spPr bwMode="auto">
            <a:xfrm>
              <a:off x="5300446" y="3344036"/>
              <a:ext cx="2664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009" name="Text Box 58"/>
            <p:cNvSpPr txBox="1">
              <a:spLocks noChangeArrowheads="1"/>
            </p:cNvSpPr>
            <p:nvPr/>
          </p:nvSpPr>
          <p:spPr bwMode="auto">
            <a:xfrm>
              <a:off x="5279669" y="4094924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010" name="Gerade Verbindung 59"/>
            <p:cNvCxnSpPr>
              <a:cxnSpLocks noChangeShapeType="1"/>
            </p:cNvCxnSpPr>
            <p:nvPr/>
          </p:nvCxnSpPr>
          <p:spPr bwMode="auto">
            <a:xfrm flipV="1">
              <a:off x="5585982" y="427431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011" name="Gerade Verbindung 59"/>
            <p:cNvCxnSpPr>
              <a:cxnSpLocks noChangeShapeType="1"/>
            </p:cNvCxnSpPr>
            <p:nvPr/>
          </p:nvCxnSpPr>
          <p:spPr bwMode="auto">
            <a:xfrm flipV="1">
              <a:off x="5581219" y="3553586"/>
              <a:ext cx="274638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012" name="Oval 33"/>
            <p:cNvSpPr>
              <a:spLocks noChangeArrowheads="1"/>
            </p:cNvSpPr>
            <p:nvPr/>
          </p:nvSpPr>
          <p:spPr bwMode="auto">
            <a:xfrm>
              <a:off x="5295469" y="3771074"/>
              <a:ext cx="292100" cy="279400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013" name="Gerade Verbindung 59"/>
            <p:cNvCxnSpPr>
              <a:cxnSpLocks noChangeShapeType="1"/>
            </p:cNvCxnSpPr>
            <p:nvPr/>
          </p:nvCxnSpPr>
          <p:spPr bwMode="auto">
            <a:xfrm flipV="1">
              <a:off x="5585982" y="3929824"/>
              <a:ext cx="274637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014" name="Text Box 58"/>
            <p:cNvSpPr txBox="1">
              <a:spLocks noChangeArrowheads="1"/>
            </p:cNvSpPr>
            <p:nvPr/>
          </p:nvSpPr>
          <p:spPr bwMode="auto">
            <a:xfrm>
              <a:off x="5300307" y="3728211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5" name="Gerader Verbinder 4"/>
          <p:cNvCxnSpPr>
            <a:cxnSpLocks noChangeShapeType="1"/>
          </p:cNvCxnSpPr>
          <p:nvPr/>
        </p:nvCxnSpPr>
        <p:spPr bwMode="auto">
          <a:xfrm flipV="1">
            <a:off x="7686676" y="1458730"/>
            <a:ext cx="1433513" cy="4651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Gerader Verbinder 8"/>
          <p:cNvCxnSpPr>
            <a:cxnSpLocks noChangeShapeType="1"/>
          </p:cNvCxnSpPr>
          <p:nvPr/>
        </p:nvCxnSpPr>
        <p:spPr bwMode="auto">
          <a:xfrm flipH="1" flipV="1">
            <a:off x="7319964" y="1458730"/>
            <a:ext cx="1538287" cy="465137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Rectangle 2"/>
          <p:cNvSpPr txBox="1">
            <a:spLocks noChangeArrowheads="1"/>
          </p:cNvSpPr>
          <p:nvPr/>
        </p:nvSpPr>
        <p:spPr bwMode="auto">
          <a:xfrm>
            <a:off x="1628776" y="14288"/>
            <a:ext cx="892492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4400" kern="0" dirty="0">
                <a:latin typeface="Calibri" panose="020F0502020204030204" pitchFamily="34" charset="0"/>
                <a:cs typeface="Calibri" panose="020F0502020204030204" pitchFamily="34" charset="0"/>
              </a:rPr>
              <a:t>Fundamental idea</a:t>
            </a:r>
          </a:p>
        </p:txBody>
      </p:sp>
      <p:grpSp>
        <p:nvGrpSpPr>
          <p:cNvPr id="98" name="Gruppieren 97"/>
          <p:cNvGrpSpPr/>
          <p:nvPr/>
        </p:nvGrpSpPr>
        <p:grpSpPr>
          <a:xfrm>
            <a:off x="603141" y="1663516"/>
            <a:ext cx="4192588" cy="3124200"/>
            <a:chOff x="1958975" y="1663516"/>
            <a:chExt cx="4192588" cy="3124200"/>
          </a:xfrm>
        </p:grpSpPr>
        <p:sp>
          <p:nvSpPr>
            <p:cNvPr id="99" name="Oval 33"/>
            <p:cNvSpPr>
              <a:spLocks noChangeArrowheads="1"/>
            </p:cNvSpPr>
            <p:nvPr/>
          </p:nvSpPr>
          <p:spPr bwMode="auto">
            <a:xfrm>
              <a:off x="4552951" y="1679392"/>
              <a:ext cx="303213" cy="352425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0" name="Rectangle 34"/>
            <p:cNvSpPr>
              <a:spLocks noChangeArrowheads="1"/>
            </p:cNvSpPr>
            <p:nvPr/>
          </p:nvSpPr>
          <p:spPr bwMode="auto">
            <a:xfrm>
              <a:off x="5135564" y="1757179"/>
              <a:ext cx="269875" cy="92551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4" name="Oval 33"/>
            <p:cNvSpPr>
              <a:spLocks noChangeArrowheads="1"/>
            </p:cNvSpPr>
            <p:nvPr/>
          </p:nvSpPr>
          <p:spPr bwMode="auto">
            <a:xfrm>
              <a:off x="4552951" y="2290580"/>
              <a:ext cx="303213" cy="352425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5" name="Oval 33"/>
            <p:cNvSpPr>
              <a:spLocks noChangeArrowheads="1"/>
            </p:cNvSpPr>
            <p:nvPr/>
          </p:nvSpPr>
          <p:spPr bwMode="auto">
            <a:xfrm>
              <a:off x="5670551" y="1679392"/>
              <a:ext cx="303213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6" name="Oval 33"/>
            <p:cNvSpPr>
              <a:spLocks noChangeArrowheads="1"/>
            </p:cNvSpPr>
            <p:nvPr/>
          </p:nvSpPr>
          <p:spPr bwMode="auto">
            <a:xfrm>
              <a:off x="5692776" y="2303280"/>
              <a:ext cx="301625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7" name="Text Box 58"/>
            <p:cNvSpPr txBox="1">
              <a:spLocks noChangeArrowheads="1"/>
            </p:cNvSpPr>
            <p:nvPr/>
          </p:nvSpPr>
          <p:spPr bwMode="auto">
            <a:xfrm>
              <a:off x="5678489" y="2315980"/>
              <a:ext cx="3079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8" name="Text Box 58"/>
            <p:cNvSpPr txBox="1">
              <a:spLocks noChangeArrowheads="1"/>
            </p:cNvSpPr>
            <p:nvPr/>
          </p:nvSpPr>
          <p:spPr bwMode="auto">
            <a:xfrm>
              <a:off x="4586288" y="2292166"/>
              <a:ext cx="266700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09" name="Text Box 58"/>
            <p:cNvSpPr txBox="1">
              <a:spLocks noChangeArrowheads="1"/>
            </p:cNvSpPr>
            <p:nvPr/>
          </p:nvSpPr>
          <p:spPr bwMode="auto">
            <a:xfrm>
              <a:off x="5705476" y="1688916"/>
              <a:ext cx="265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0" name="Gerade Verbindung 85"/>
            <p:cNvCxnSpPr>
              <a:cxnSpLocks noChangeShapeType="1"/>
              <a:stCxn id="99" idx="6"/>
            </p:cNvCxnSpPr>
            <p:nvPr/>
          </p:nvCxnSpPr>
          <p:spPr bwMode="auto">
            <a:xfrm flipV="1">
              <a:off x="4856164" y="1847666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1" name="Gerade Verbindung 86"/>
            <p:cNvCxnSpPr>
              <a:cxnSpLocks noChangeShapeType="1"/>
            </p:cNvCxnSpPr>
            <p:nvPr/>
          </p:nvCxnSpPr>
          <p:spPr bwMode="auto">
            <a:xfrm flipV="1">
              <a:off x="4857750" y="2476316"/>
              <a:ext cx="274638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" name="Gerade Verbindung 87"/>
            <p:cNvCxnSpPr>
              <a:cxnSpLocks noChangeShapeType="1"/>
            </p:cNvCxnSpPr>
            <p:nvPr/>
          </p:nvCxnSpPr>
          <p:spPr bwMode="auto">
            <a:xfrm flipV="1">
              <a:off x="5418139" y="1852429"/>
              <a:ext cx="276225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" name="Gerade Verbindung 88"/>
            <p:cNvCxnSpPr>
              <a:cxnSpLocks noChangeShapeType="1"/>
            </p:cNvCxnSpPr>
            <p:nvPr/>
          </p:nvCxnSpPr>
          <p:spPr bwMode="auto">
            <a:xfrm flipV="1">
              <a:off x="5421314" y="2477905"/>
              <a:ext cx="274637" cy="7937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4" name="Oval 33"/>
            <p:cNvSpPr>
              <a:spLocks noChangeArrowheads="1"/>
            </p:cNvSpPr>
            <p:nvPr/>
          </p:nvSpPr>
          <p:spPr bwMode="auto">
            <a:xfrm>
              <a:off x="1992313" y="1715904"/>
              <a:ext cx="292100" cy="277812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5" name="Rectangle 34"/>
            <p:cNvSpPr>
              <a:spLocks noChangeArrowheads="1"/>
            </p:cNvSpPr>
            <p:nvPr/>
          </p:nvSpPr>
          <p:spPr bwMode="auto">
            <a:xfrm>
              <a:off x="2566989" y="1793692"/>
              <a:ext cx="268287" cy="92551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en-US" altLang="de-DE" sz="1800" b="1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6" name="Oval 33"/>
            <p:cNvSpPr>
              <a:spLocks noChangeArrowheads="1"/>
            </p:cNvSpPr>
            <p:nvPr/>
          </p:nvSpPr>
          <p:spPr bwMode="auto">
            <a:xfrm>
              <a:off x="1982789" y="2474730"/>
              <a:ext cx="301625" cy="287337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7" name="Oval 33"/>
            <p:cNvSpPr>
              <a:spLocks noChangeArrowheads="1"/>
            </p:cNvSpPr>
            <p:nvPr/>
          </p:nvSpPr>
          <p:spPr bwMode="auto">
            <a:xfrm>
              <a:off x="3143251" y="1715905"/>
              <a:ext cx="303213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8" name="Oval 33"/>
            <p:cNvSpPr>
              <a:spLocks noChangeArrowheads="1"/>
            </p:cNvSpPr>
            <p:nvPr/>
          </p:nvSpPr>
          <p:spPr bwMode="auto">
            <a:xfrm>
              <a:off x="3122614" y="2339792"/>
              <a:ext cx="301625" cy="352425"/>
            </a:xfrm>
            <a:prstGeom prst="ellipse">
              <a:avLst/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9" name="Text Box 58"/>
            <p:cNvSpPr txBox="1">
              <a:spLocks noChangeArrowheads="1"/>
            </p:cNvSpPr>
            <p:nvPr/>
          </p:nvSpPr>
          <p:spPr bwMode="auto">
            <a:xfrm>
              <a:off x="3159126" y="2350905"/>
              <a:ext cx="2651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2001838" y="1663516"/>
              <a:ext cx="2667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r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1981201" y="2414404"/>
              <a:ext cx="3079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p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2" name="Gerade Verbindung 59"/>
            <p:cNvCxnSpPr>
              <a:cxnSpLocks noChangeShapeType="1"/>
            </p:cNvCxnSpPr>
            <p:nvPr/>
          </p:nvCxnSpPr>
          <p:spPr bwMode="auto">
            <a:xfrm flipV="1">
              <a:off x="2287589" y="259379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3" name="Gerade Verbindung 60"/>
            <p:cNvCxnSpPr>
              <a:cxnSpLocks noChangeShapeType="1"/>
            </p:cNvCxnSpPr>
            <p:nvPr/>
          </p:nvCxnSpPr>
          <p:spPr bwMode="auto">
            <a:xfrm flipV="1">
              <a:off x="2849564" y="1888941"/>
              <a:ext cx="274637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4" name="Gerade Verbindung 61"/>
            <p:cNvCxnSpPr>
              <a:cxnSpLocks noChangeShapeType="1"/>
            </p:cNvCxnSpPr>
            <p:nvPr/>
          </p:nvCxnSpPr>
          <p:spPr bwMode="auto">
            <a:xfrm flipV="1">
              <a:off x="2851150" y="2516004"/>
              <a:ext cx="274638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5" name="Text Box 58"/>
            <p:cNvSpPr txBox="1">
              <a:spLocks noChangeArrowheads="1"/>
            </p:cNvSpPr>
            <p:nvPr/>
          </p:nvSpPr>
          <p:spPr bwMode="auto">
            <a:xfrm>
              <a:off x="3157539" y="1736541"/>
              <a:ext cx="2762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s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6" name="Gerade Verbindung 59"/>
            <p:cNvCxnSpPr>
              <a:cxnSpLocks noChangeShapeType="1"/>
            </p:cNvCxnSpPr>
            <p:nvPr/>
          </p:nvCxnSpPr>
          <p:spPr bwMode="auto">
            <a:xfrm flipV="1">
              <a:off x="2282825" y="1873066"/>
              <a:ext cx="274638" cy="7938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7" name="Oval 33"/>
            <p:cNvSpPr>
              <a:spLocks noChangeArrowheads="1"/>
            </p:cNvSpPr>
            <p:nvPr/>
          </p:nvSpPr>
          <p:spPr bwMode="auto">
            <a:xfrm>
              <a:off x="1997075" y="2090554"/>
              <a:ext cx="292100" cy="279400"/>
            </a:xfrm>
            <a:prstGeom prst="ellipse">
              <a:avLst/>
            </a:prstGeom>
            <a:solidFill>
              <a:srgbClr val="D6D6F5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28" name="Gerade Verbindung 59"/>
            <p:cNvCxnSpPr>
              <a:cxnSpLocks noChangeShapeType="1"/>
            </p:cNvCxnSpPr>
            <p:nvPr/>
          </p:nvCxnSpPr>
          <p:spPr bwMode="auto">
            <a:xfrm flipV="1">
              <a:off x="2287589" y="2249304"/>
              <a:ext cx="274637" cy="635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9" name="Text Box 58"/>
            <p:cNvSpPr txBox="1">
              <a:spLocks noChangeArrowheads="1"/>
            </p:cNvSpPr>
            <p:nvPr/>
          </p:nvSpPr>
          <p:spPr bwMode="auto">
            <a:xfrm>
              <a:off x="2001839" y="2047691"/>
              <a:ext cx="3079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q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0" name="Geschweifte Klammer rechts 129"/>
            <p:cNvSpPr/>
            <p:nvPr/>
          </p:nvSpPr>
          <p:spPr>
            <a:xfrm rot="5400000">
              <a:off x="2491582" y="3393098"/>
              <a:ext cx="444500" cy="1465263"/>
            </a:xfrm>
            <a:prstGeom prst="rightBrace">
              <a:avLst>
                <a:gd name="adj1" fmla="val 3428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1" name="Textfeld 89"/>
            <p:cNvSpPr txBox="1">
              <a:spLocks noChangeArrowheads="1"/>
            </p:cNvSpPr>
            <p:nvPr/>
          </p:nvSpPr>
          <p:spPr bwMode="auto">
            <a:xfrm>
              <a:off x="2546350" y="4325754"/>
              <a:ext cx="463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A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2" name="Gruppieren 152"/>
            <p:cNvGrpSpPr>
              <a:grpSpLocks/>
            </p:cNvGrpSpPr>
            <p:nvPr/>
          </p:nvGrpSpPr>
          <p:grpSpPr bwMode="auto">
            <a:xfrm>
              <a:off x="1958975" y="3038291"/>
              <a:ext cx="1644650" cy="585788"/>
              <a:chOff x="434975" y="4721225"/>
              <a:chExt cx="1644650" cy="585788"/>
            </a:xfrm>
          </p:grpSpPr>
          <p:sp>
            <p:nvSpPr>
              <p:cNvPr id="142" name="Textfeld 15"/>
              <p:cNvSpPr txBox="1">
                <a:spLocks noChangeArrowheads="1"/>
              </p:cNvSpPr>
              <p:nvPr/>
            </p:nvSpPr>
            <p:spPr bwMode="auto">
              <a:xfrm>
                <a:off x="434975" y="4938713"/>
                <a:ext cx="541338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baseline="30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r>
                  <a:rPr lang="de-DE" altLang="de-DE" sz="18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endParaRPr lang="en-US" altLang="de-DE" sz="1800" b="1" i="1" baseline="-25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Textfeld 15"/>
              <p:cNvSpPr txBox="1">
                <a:spLocks noChangeArrowheads="1"/>
              </p:cNvSpPr>
              <p:nvPr/>
            </p:nvSpPr>
            <p:spPr bwMode="auto">
              <a:xfrm>
                <a:off x="1546225" y="4892675"/>
                <a:ext cx="533400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A</a:t>
                </a:r>
                <a:r>
                  <a:rPr lang="de-DE" altLang="de-DE" sz="2000" b="1" baseline="30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endParaRPr lang="en-US" altLang="de-DE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Geschweifte Klammer rechts 143"/>
              <p:cNvSpPr/>
              <p:nvPr/>
            </p:nvSpPr>
            <p:spPr>
              <a:xfrm rot="5400000">
                <a:off x="534194" y="4663281"/>
                <a:ext cx="168275" cy="284163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3" name="Text Box 58"/>
            <p:cNvSpPr txBox="1">
              <a:spLocks noChangeArrowheads="1"/>
            </p:cNvSpPr>
            <p:nvPr/>
          </p:nvSpPr>
          <p:spPr bwMode="auto">
            <a:xfrm>
              <a:off x="4595814" y="1684155"/>
              <a:ext cx="2635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t</a:t>
              </a:r>
              <a:endParaRPr lang="de-DE" altLang="de-DE" sz="1400" b="1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4" name="Geschweifte Klammer rechts 133"/>
            <p:cNvSpPr/>
            <p:nvPr/>
          </p:nvSpPr>
          <p:spPr>
            <a:xfrm rot="5400000">
              <a:off x="5099051" y="3355792"/>
              <a:ext cx="444500" cy="1539875"/>
            </a:xfrm>
            <a:prstGeom prst="rightBrace">
              <a:avLst>
                <a:gd name="adj1" fmla="val 45402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35" name="Gruppieren 231"/>
            <p:cNvGrpSpPr>
              <a:grpSpLocks/>
            </p:cNvGrpSpPr>
            <p:nvPr/>
          </p:nvGrpSpPr>
          <p:grpSpPr bwMode="auto">
            <a:xfrm>
              <a:off x="4551363" y="3030354"/>
              <a:ext cx="1600200" cy="588962"/>
              <a:chOff x="3027363" y="4713288"/>
              <a:chExt cx="1600200" cy="588962"/>
            </a:xfrm>
          </p:grpSpPr>
          <p:sp>
            <p:nvSpPr>
              <p:cNvPr id="138" name="Textfeld 15"/>
              <p:cNvSpPr txBox="1">
                <a:spLocks noChangeArrowheads="1"/>
              </p:cNvSpPr>
              <p:nvPr/>
            </p:nvSpPr>
            <p:spPr bwMode="auto">
              <a:xfrm>
                <a:off x="3027363" y="4933950"/>
                <a:ext cx="523875" cy="368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baseline="30000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r>
                  <a:rPr lang="de-DE" altLang="de-DE" sz="18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</a:t>
                </a:r>
                <a:endParaRPr lang="en-US" altLang="de-DE" sz="1800" b="1" i="1" baseline="-25000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9" name="Textfeld 15"/>
              <p:cNvSpPr txBox="1">
                <a:spLocks noChangeArrowheads="1"/>
              </p:cNvSpPr>
              <p:nvPr/>
            </p:nvSpPr>
            <p:spPr bwMode="auto">
              <a:xfrm>
                <a:off x="4137025" y="4891088"/>
                <a:ext cx="490538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18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B</a:t>
                </a:r>
                <a:r>
                  <a:rPr lang="de-DE" altLang="de-DE" sz="2000" b="1" baseline="300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*</a:t>
                </a:r>
                <a:endParaRPr lang="en-US" altLang="de-DE" sz="1800" b="1" i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Geschweifte Klammer rechts 139"/>
              <p:cNvSpPr/>
              <p:nvPr/>
            </p:nvSpPr>
            <p:spPr>
              <a:xfrm rot="5400000">
                <a:off x="3087688" y="4656138"/>
                <a:ext cx="168275" cy="282575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1" name="Geschweifte Klammer rechts 140"/>
              <p:cNvSpPr/>
              <p:nvPr/>
            </p:nvSpPr>
            <p:spPr>
              <a:xfrm rot="5400000">
                <a:off x="4248944" y="4663281"/>
                <a:ext cx="168275" cy="284163"/>
              </a:xfrm>
              <a:prstGeom prst="rightBrace">
                <a:avLst>
                  <a:gd name="adj1" fmla="val 28024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136" name="Textfeld 93"/>
            <p:cNvSpPr txBox="1">
              <a:spLocks noChangeArrowheads="1"/>
            </p:cNvSpPr>
            <p:nvPr/>
          </p:nvSpPr>
          <p:spPr bwMode="auto">
            <a:xfrm>
              <a:off x="5162550" y="4325754"/>
              <a:ext cx="46355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40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B</a:t>
              </a:r>
              <a:endParaRPr lang="en-US" altLang="de-DE" sz="2400" i="1" baseline="-25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7" name="Geschweifte Klammer rechts 136"/>
            <p:cNvSpPr/>
            <p:nvPr/>
          </p:nvSpPr>
          <p:spPr bwMode="auto">
            <a:xfrm rot="5400000">
              <a:off x="3207545" y="2977173"/>
              <a:ext cx="168275" cy="284163"/>
            </a:xfrm>
            <a:prstGeom prst="rightBrace">
              <a:avLst>
                <a:gd name="adj1" fmla="val 28024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6" name="Rectangle 3"/>
          <p:cNvSpPr txBox="1">
            <a:spLocks noChangeArrowheads="1"/>
          </p:cNvSpPr>
          <p:nvPr/>
        </p:nvSpPr>
        <p:spPr bwMode="auto">
          <a:xfrm>
            <a:off x="137636" y="5688950"/>
            <a:ext cx="6012339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component </a:t>
            </a:r>
            <a:r>
              <a:rPr lang="en-US" alt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frequently has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i="1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en-US" altLang="en-US" sz="2400" kern="0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nd a </a:t>
            </a:r>
            <a:r>
              <a:rPr lang="en-US" altLang="en-US" sz="2400" i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interface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de-DE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*C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nd </a:t>
            </a:r>
            <a:r>
              <a:rPr lang="de-DE" alt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C*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sp>
        <p:nvSpPr>
          <p:cNvPr id="147" name="Rectangle 3"/>
          <p:cNvSpPr txBox="1">
            <a:spLocks noChangeArrowheads="1"/>
          </p:cNvSpPr>
          <p:nvPr/>
        </p:nvSpPr>
        <p:spPr bwMode="auto">
          <a:xfrm>
            <a:off x="6410222" y="5688950"/>
            <a:ext cx="52038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omposition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 </a:t>
            </a:r>
            <a:r>
              <a:rPr lang="en-US" alt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B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Glue gates of  </a:t>
            </a:r>
            <a:r>
              <a:rPr lang="de-DE" altLang="de-DE" sz="24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de-DE" altLang="de-DE" sz="2800" b="1" baseline="30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en-US" altLang="de-DE" sz="24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und </a:t>
            </a:r>
            <a:r>
              <a:rPr lang="de-DE" altLang="de-DE" sz="2800" b="1" baseline="30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de-DE" altLang="de-DE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 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de-DE" sz="2400" b="1" i="1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Textfeld 94"/>
          <p:cNvSpPr txBox="1">
            <a:spLocks noChangeArrowheads="1"/>
          </p:cNvSpPr>
          <p:nvPr/>
        </p:nvSpPr>
        <p:spPr bwMode="auto">
          <a:xfrm rot="21183586">
            <a:off x="10045922" y="3871392"/>
            <a:ext cx="1815671" cy="156966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2400" i="1" dirty="0">
                <a:latin typeface="Arial" panose="020B0604020202020204" pitchFamily="34" charset="0"/>
              </a:rPr>
              <a:t>T</a:t>
            </a:r>
            <a:r>
              <a:rPr lang="de-DE" altLang="de-DE" sz="2400" i="1" dirty="0" smtClean="0">
                <a:latin typeface="Arial" panose="020B0604020202020204" pitchFamily="34" charset="0"/>
              </a:rPr>
              <a:t>his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composition</a:t>
            </a:r>
            <a:endParaRPr lang="de-DE" altLang="de-DE" sz="2400" i="1" dirty="0" smtClean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2400" i="1" dirty="0" err="1" smtClean="0">
                <a:latin typeface="Arial" panose="020B0604020202020204" pitchFamily="34" charset="0"/>
              </a:rPr>
              <a:t>is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associative</a:t>
            </a:r>
            <a:r>
              <a:rPr lang="de-DE" altLang="de-DE" sz="2400" i="1" dirty="0" smtClean="0">
                <a:latin typeface="Arial" panose="020B0604020202020204" pitchFamily="34" charset="0"/>
              </a:rPr>
              <a:t>!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68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2509" y="245226"/>
            <a:ext cx="11521440" cy="928190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+mn-lt"/>
              </a:rPr>
              <a:t>1. Systems must </a:t>
            </a:r>
            <a:r>
              <a:rPr lang="de-DE" dirty="0" err="1" smtClean="0">
                <a:latin typeface="+mn-lt"/>
              </a:rPr>
              <a:t>be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modeled</a:t>
            </a:r>
            <a:endParaRPr lang="de-DE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332510" y="1471674"/>
            <a:ext cx="5324372" cy="5074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 smtClean="0"/>
              <a:t>Models </a:t>
            </a:r>
            <a:r>
              <a:rPr lang="de-DE" sz="2400" dirty="0" err="1" smtClean="0"/>
              <a:t>are</a:t>
            </a:r>
            <a:r>
              <a:rPr lang="de-DE" sz="2400" dirty="0" smtClean="0"/>
              <a:t> </a:t>
            </a:r>
            <a:r>
              <a:rPr lang="de-DE" sz="2400" dirty="0" err="1" smtClean="0"/>
              <a:t>mined</a:t>
            </a:r>
            <a:r>
              <a:rPr lang="de-DE" sz="2400" dirty="0" smtClean="0"/>
              <a:t> …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1733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feld 301"/>
          <p:cNvSpPr txBox="1">
            <a:spLocks noChangeArrowheads="1"/>
          </p:cNvSpPr>
          <p:nvPr/>
        </p:nvSpPr>
        <p:spPr bwMode="auto">
          <a:xfrm>
            <a:off x="6221427" y="1169213"/>
            <a:ext cx="19065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broker</a:t>
            </a:r>
          </a:p>
        </p:txBody>
      </p:sp>
      <p:grpSp>
        <p:nvGrpSpPr>
          <p:cNvPr id="3" name="Gruppieren 2"/>
          <p:cNvGrpSpPr>
            <a:grpSpLocks/>
          </p:cNvGrpSpPr>
          <p:nvPr/>
        </p:nvGrpSpPr>
        <p:grpSpPr bwMode="auto">
          <a:xfrm>
            <a:off x="4689475" y="1252538"/>
            <a:ext cx="3265488" cy="4057650"/>
            <a:chOff x="3165609" y="1052736"/>
            <a:chExt cx="3264571" cy="4058222"/>
          </a:xfrm>
        </p:grpSpPr>
        <p:sp>
          <p:nvSpPr>
            <p:cNvPr id="140" name="Ellipse 139"/>
            <p:cNvSpPr/>
            <p:nvPr/>
          </p:nvSpPr>
          <p:spPr>
            <a:xfrm>
              <a:off x="4444775" y="1052736"/>
              <a:ext cx="284083" cy="28737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4" name="Rechteck 143"/>
            <p:cNvSpPr/>
            <p:nvPr/>
          </p:nvSpPr>
          <p:spPr>
            <a:xfrm>
              <a:off x="4432078" y="3645488"/>
              <a:ext cx="288844" cy="2873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7" name="Gerade Verbindung mit Pfeil 146"/>
            <p:cNvCxnSpPr>
              <a:endCxn id="140" idx="4"/>
            </p:cNvCxnSpPr>
            <p:nvPr/>
          </p:nvCxnSpPr>
          <p:spPr>
            <a:xfrm flipV="1">
              <a:off x="4574913" y="1340114"/>
              <a:ext cx="11110" cy="233236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Ellipse 152"/>
            <p:cNvSpPr/>
            <p:nvPr/>
          </p:nvSpPr>
          <p:spPr>
            <a:xfrm>
              <a:off x="4555868" y="1171815"/>
              <a:ext cx="46025" cy="4604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94" name="Gerade Verbindung mit Pfeil 193"/>
            <p:cNvCxnSpPr>
              <a:endCxn id="216" idx="2"/>
            </p:cNvCxnSpPr>
            <p:nvPr/>
          </p:nvCxnSpPr>
          <p:spPr>
            <a:xfrm flipV="1">
              <a:off x="3986117" y="1700527"/>
              <a:ext cx="1174420" cy="2064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Gerade Verbindung mit Pfeil 194"/>
            <p:cNvCxnSpPr>
              <a:stCxn id="247" idx="2"/>
              <a:endCxn id="144" idx="3"/>
            </p:cNvCxnSpPr>
            <p:nvPr/>
          </p:nvCxnSpPr>
          <p:spPr>
            <a:xfrm flipH="1">
              <a:off x="4720922" y="3786796"/>
              <a:ext cx="1201401" cy="158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Ellipse 200"/>
            <p:cNvSpPr/>
            <p:nvPr/>
          </p:nvSpPr>
          <p:spPr>
            <a:xfrm>
              <a:off x="3722666" y="3645488"/>
              <a:ext cx="284082" cy="28737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5" name="Rechteck 204"/>
            <p:cNvSpPr/>
            <p:nvPr/>
          </p:nvSpPr>
          <p:spPr>
            <a:xfrm>
              <a:off x="3708382" y="1556044"/>
              <a:ext cx="287257" cy="288966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07" name="Gerade Verbindung mit Pfeil 206"/>
            <p:cNvCxnSpPr>
              <a:stCxn id="140" idx="2"/>
              <a:endCxn id="205" idx="0"/>
            </p:cNvCxnSpPr>
            <p:nvPr/>
          </p:nvCxnSpPr>
          <p:spPr>
            <a:xfrm flipH="1">
              <a:off x="3851216" y="1197218"/>
              <a:ext cx="593558" cy="3588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Gerade Verbindung mit Pfeil 209"/>
            <p:cNvCxnSpPr>
              <a:stCxn id="144" idx="1"/>
            </p:cNvCxnSpPr>
            <p:nvPr/>
          </p:nvCxnSpPr>
          <p:spPr>
            <a:xfrm flipH="1">
              <a:off x="4009922" y="3788384"/>
              <a:ext cx="422156" cy="793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Ellipse 214"/>
            <p:cNvSpPr/>
            <p:nvPr/>
          </p:nvSpPr>
          <p:spPr>
            <a:xfrm>
              <a:off x="5160537" y="3008812"/>
              <a:ext cx="284082" cy="288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6" name="Ellipse 215"/>
            <p:cNvSpPr/>
            <p:nvPr/>
          </p:nvSpPr>
          <p:spPr>
            <a:xfrm>
              <a:off x="5160537" y="1556044"/>
              <a:ext cx="284082" cy="28896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9" name="Rechteck 218"/>
            <p:cNvSpPr/>
            <p:nvPr/>
          </p:nvSpPr>
          <p:spPr>
            <a:xfrm>
              <a:off x="5147840" y="2216537"/>
              <a:ext cx="288844" cy="2889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23" name="Gerade Verbindung mit Pfeil 222"/>
            <p:cNvCxnSpPr>
              <a:stCxn id="216" idx="4"/>
            </p:cNvCxnSpPr>
            <p:nvPr/>
          </p:nvCxnSpPr>
          <p:spPr>
            <a:xfrm flipH="1">
              <a:off x="5292262" y="1845010"/>
              <a:ext cx="9522" cy="37152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Gerade Verbindung mit Pfeil 223"/>
            <p:cNvCxnSpPr/>
            <p:nvPr/>
          </p:nvCxnSpPr>
          <p:spPr>
            <a:xfrm flipH="1">
              <a:off x="5292262" y="2492801"/>
              <a:ext cx="9522" cy="58904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Gerade Verbindung mit Pfeil 224"/>
            <p:cNvCxnSpPr>
              <a:stCxn id="231" idx="2"/>
            </p:cNvCxnSpPr>
            <p:nvPr/>
          </p:nvCxnSpPr>
          <p:spPr>
            <a:xfrm flipH="1">
              <a:off x="5419226" y="4413947"/>
              <a:ext cx="471356" cy="1270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Ellipse 230"/>
            <p:cNvSpPr/>
            <p:nvPr/>
          </p:nvSpPr>
          <p:spPr>
            <a:xfrm>
              <a:off x="5890582" y="4271052"/>
              <a:ext cx="284082" cy="28737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5" name="Ellipse 244"/>
            <p:cNvSpPr/>
            <p:nvPr/>
          </p:nvSpPr>
          <p:spPr>
            <a:xfrm>
              <a:off x="5170059" y="4823579"/>
              <a:ext cx="282496" cy="287379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6" name="Ellipse 245"/>
            <p:cNvSpPr/>
            <p:nvPr/>
          </p:nvSpPr>
          <p:spPr>
            <a:xfrm>
              <a:off x="5881059" y="2216537"/>
              <a:ext cx="282496" cy="28896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7" name="Ellipse 246"/>
            <p:cNvSpPr/>
            <p:nvPr/>
          </p:nvSpPr>
          <p:spPr>
            <a:xfrm>
              <a:off x="5922323" y="3642313"/>
              <a:ext cx="282496" cy="288966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9" name="Rechteck 248"/>
            <p:cNvSpPr/>
            <p:nvPr/>
          </p:nvSpPr>
          <p:spPr>
            <a:xfrm>
              <a:off x="5147840" y="4305982"/>
              <a:ext cx="288844" cy="287379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0" name="Gerade Verbindung mit Pfeil 249"/>
            <p:cNvCxnSpPr>
              <a:stCxn id="215" idx="4"/>
              <a:endCxn id="249" idx="0"/>
            </p:cNvCxnSpPr>
            <p:nvPr/>
          </p:nvCxnSpPr>
          <p:spPr>
            <a:xfrm flipH="1">
              <a:off x="5292262" y="3297777"/>
              <a:ext cx="9522" cy="100820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Gerade Verbindung mit Pfeil 251"/>
            <p:cNvCxnSpPr>
              <a:endCxn id="245" idx="0"/>
            </p:cNvCxnSpPr>
            <p:nvPr/>
          </p:nvCxnSpPr>
          <p:spPr>
            <a:xfrm>
              <a:off x="5306546" y="4598123"/>
              <a:ext cx="4761" cy="22545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Gerade Verbindung mit Pfeil 254"/>
            <p:cNvCxnSpPr/>
            <p:nvPr/>
          </p:nvCxnSpPr>
          <p:spPr>
            <a:xfrm>
              <a:off x="5444619" y="2361020"/>
              <a:ext cx="477704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Gerade Verbindung mit Pfeil 255"/>
            <p:cNvCxnSpPr/>
            <p:nvPr/>
          </p:nvCxnSpPr>
          <p:spPr>
            <a:xfrm flipH="1">
              <a:off x="4720922" y="3191399"/>
              <a:ext cx="511031" cy="50013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Ellipse 284"/>
            <p:cNvSpPr/>
            <p:nvPr/>
          </p:nvSpPr>
          <p:spPr>
            <a:xfrm>
              <a:off x="3708382" y="4293280"/>
              <a:ext cx="282496" cy="287379"/>
            </a:xfrm>
            <a:prstGeom prst="ellipse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89" name="Gerade Verbindung mit Pfeil 288"/>
            <p:cNvCxnSpPr>
              <a:stCxn id="249" idx="1"/>
            </p:cNvCxnSpPr>
            <p:nvPr/>
          </p:nvCxnSpPr>
          <p:spPr>
            <a:xfrm flipH="1" flipV="1">
              <a:off x="3995639" y="4437763"/>
              <a:ext cx="1152201" cy="1111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727" name="Textfeld 303"/>
            <p:cNvSpPr txBox="1">
              <a:spLocks noChangeArrowheads="1"/>
            </p:cNvSpPr>
            <p:nvPr/>
          </p:nvSpPr>
          <p:spPr bwMode="auto">
            <a:xfrm>
              <a:off x="3165609" y="1772816"/>
              <a:ext cx="8303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 err="1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nego-tiate</a:t>
              </a:r>
              <a:endParaRPr lang="en-US" altLang="en-US" sz="20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728" name="Textfeld 304"/>
            <p:cNvSpPr txBox="1">
              <a:spLocks noChangeArrowheads="1"/>
            </p:cNvSpPr>
            <p:nvPr/>
          </p:nvSpPr>
          <p:spPr bwMode="auto">
            <a:xfrm>
              <a:off x="4378556" y="1990581"/>
              <a:ext cx="8303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alibri" panose="020F0502020204030204" pitchFamily="34" charset="0"/>
                  <a:cs typeface="Calibri" panose="020F0502020204030204" pitchFamily="34" charset="0"/>
                </a:rPr>
                <a:t>send offer</a:t>
              </a:r>
            </a:p>
          </p:txBody>
        </p:sp>
        <p:sp>
          <p:nvSpPr>
            <p:cNvPr id="26729" name="Textfeld 309"/>
            <p:cNvSpPr txBox="1">
              <a:spLocks noChangeArrowheads="1"/>
            </p:cNvSpPr>
            <p:nvPr/>
          </p:nvSpPr>
          <p:spPr bwMode="auto">
            <a:xfrm>
              <a:off x="3707904" y="3144450"/>
              <a:ext cx="8303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latin typeface="Calibri" panose="020F0502020204030204" pitchFamily="34" charset="0"/>
                  <a:cs typeface="Calibri" panose="020F0502020204030204" pitchFamily="34" charset="0"/>
                </a:rPr>
                <a:t>send reject</a:t>
              </a:r>
            </a:p>
          </p:txBody>
        </p:sp>
        <p:sp>
          <p:nvSpPr>
            <p:cNvPr id="26730" name="Textfeld 310"/>
            <p:cNvSpPr txBox="1">
              <a:spLocks noChangeArrowheads="1"/>
            </p:cNvSpPr>
            <p:nvPr/>
          </p:nvSpPr>
          <p:spPr bwMode="auto">
            <a:xfrm>
              <a:off x="4376233" y="4401782"/>
              <a:ext cx="830327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latin typeface="Calibri" panose="020F0502020204030204" pitchFamily="34" charset="0"/>
                  <a:cs typeface="Calibri" panose="020F0502020204030204" pitchFamily="34" charset="0"/>
                </a:rPr>
                <a:t>send order</a:t>
              </a:r>
            </a:p>
          </p:txBody>
        </p:sp>
        <p:sp>
          <p:nvSpPr>
            <p:cNvPr id="26731" name="Textfeld 314"/>
            <p:cNvSpPr txBox="1">
              <a:spLocks noChangeArrowheads="1"/>
            </p:cNvSpPr>
            <p:nvPr/>
          </p:nvSpPr>
          <p:spPr bwMode="auto">
            <a:xfrm>
              <a:off x="3470971" y="3491716"/>
              <a:ext cx="274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6732" name="Textfeld 316"/>
            <p:cNvSpPr txBox="1">
              <a:spLocks noChangeArrowheads="1"/>
            </p:cNvSpPr>
            <p:nvPr/>
          </p:nvSpPr>
          <p:spPr bwMode="auto">
            <a:xfrm>
              <a:off x="3481193" y="4130496"/>
              <a:ext cx="274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dirty="0">
                  <a:solidFill>
                    <a:schemeClr val="accent5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6733" name="Textfeld 318"/>
            <p:cNvSpPr txBox="1">
              <a:spLocks noChangeArrowheads="1"/>
            </p:cNvSpPr>
            <p:nvPr/>
          </p:nvSpPr>
          <p:spPr bwMode="auto">
            <a:xfrm>
              <a:off x="6111018" y="2045426"/>
              <a:ext cx="274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6734" name="Textfeld 320"/>
            <p:cNvSpPr txBox="1">
              <a:spLocks noChangeArrowheads="1"/>
            </p:cNvSpPr>
            <p:nvPr/>
          </p:nvSpPr>
          <p:spPr bwMode="auto">
            <a:xfrm>
              <a:off x="6121240" y="3419708"/>
              <a:ext cx="274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6735" name="Textfeld 322"/>
            <p:cNvSpPr txBox="1">
              <a:spLocks noChangeArrowheads="1"/>
            </p:cNvSpPr>
            <p:nvPr/>
          </p:nvSpPr>
          <p:spPr bwMode="auto">
            <a:xfrm>
              <a:off x="6156176" y="4101272"/>
              <a:ext cx="27400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</a:t>
              </a:r>
            </a:p>
          </p:txBody>
        </p:sp>
      </p:grp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1631246" y="1124029"/>
            <a:ext cx="1838325" cy="5601373"/>
            <a:chOff x="827584" y="128131"/>
            <a:chExt cx="1837594" cy="5601115"/>
          </a:xfrm>
        </p:grpSpPr>
        <p:sp>
          <p:nvSpPr>
            <p:cNvPr id="26669" name="Textfeld 312"/>
            <p:cNvSpPr txBox="1">
              <a:spLocks noChangeArrowheads="1"/>
            </p:cNvSpPr>
            <p:nvPr/>
          </p:nvSpPr>
          <p:spPr bwMode="auto">
            <a:xfrm>
              <a:off x="1225017" y="128131"/>
              <a:ext cx="144016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producer</a:t>
              </a:r>
            </a:p>
          </p:txBody>
        </p:sp>
        <p:grpSp>
          <p:nvGrpSpPr>
            <p:cNvPr id="26670" name="Gruppieren 1"/>
            <p:cNvGrpSpPr>
              <a:grpSpLocks/>
            </p:cNvGrpSpPr>
            <p:nvPr/>
          </p:nvGrpSpPr>
          <p:grpSpPr bwMode="auto">
            <a:xfrm>
              <a:off x="827584" y="256638"/>
              <a:ext cx="1639175" cy="5472608"/>
              <a:chOff x="827584" y="1052736"/>
              <a:chExt cx="1639175" cy="5472608"/>
            </a:xfrm>
          </p:grpSpPr>
          <p:sp>
            <p:nvSpPr>
              <p:cNvPr id="118" name="Ellipse 117"/>
              <p:cNvSpPr/>
              <p:nvPr/>
            </p:nvSpPr>
            <p:spPr>
              <a:xfrm>
                <a:off x="840279" y="1052736"/>
                <a:ext cx="282463" cy="2873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7" name="Ellipse 126"/>
              <p:cNvSpPr/>
              <p:nvPr/>
            </p:nvSpPr>
            <p:spPr>
              <a:xfrm>
                <a:off x="840279" y="2781443"/>
                <a:ext cx="282463" cy="2873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9" name="Ellipse 128"/>
              <p:cNvSpPr/>
              <p:nvPr/>
            </p:nvSpPr>
            <p:spPr>
              <a:xfrm>
                <a:off x="1563891" y="4275211"/>
                <a:ext cx="284049" cy="28891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1" name="Ellipse 130"/>
              <p:cNvSpPr/>
              <p:nvPr/>
            </p:nvSpPr>
            <p:spPr>
              <a:xfrm>
                <a:off x="840279" y="6237270"/>
                <a:ext cx="282463" cy="28732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" name="Rechteck 5"/>
              <p:cNvSpPr/>
              <p:nvPr/>
            </p:nvSpPr>
            <p:spPr>
              <a:xfrm>
                <a:off x="852974" y="4270449"/>
                <a:ext cx="287223" cy="287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2" name="Rechteck 131"/>
              <p:cNvSpPr/>
              <p:nvPr/>
            </p:nvSpPr>
            <p:spPr>
              <a:xfrm>
                <a:off x="827584" y="1928995"/>
                <a:ext cx="288810" cy="28732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3" name="Rechteck 132"/>
              <p:cNvSpPr/>
              <p:nvPr/>
            </p:nvSpPr>
            <p:spPr>
              <a:xfrm>
                <a:off x="840279" y="5594362"/>
                <a:ext cx="276115" cy="288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8" name="Gerade Verbindung mit Pfeil 7"/>
              <p:cNvCxnSpPr>
                <a:stCxn id="132" idx="0"/>
                <a:endCxn id="118" idx="4"/>
              </p:cNvCxnSpPr>
              <p:nvPr/>
            </p:nvCxnSpPr>
            <p:spPr>
              <a:xfrm flipV="1">
                <a:off x="971989" y="1340060"/>
                <a:ext cx="9521" cy="58893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Gerade Verbindung mit Pfeil 133"/>
              <p:cNvCxnSpPr>
                <a:stCxn id="127" idx="0"/>
                <a:endCxn id="132" idx="2"/>
              </p:cNvCxnSpPr>
              <p:nvPr/>
            </p:nvCxnSpPr>
            <p:spPr>
              <a:xfrm flipH="1" flipV="1">
                <a:off x="971989" y="2216319"/>
                <a:ext cx="9521" cy="565124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Gerade Verbindung mit Pfeil 134"/>
              <p:cNvCxnSpPr>
                <a:endCxn id="6" idx="0"/>
              </p:cNvCxnSpPr>
              <p:nvPr/>
            </p:nvCxnSpPr>
            <p:spPr>
              <a:xfrm>
                <a:off x="981510" y="3056068"/>
                <a:ext cx="14282" cy="121438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Gerade Verbindung mit Pfeil 135"/>
              <p:cNvCxnSpPr>
                <a:stCxn id="129" idx="2"/>
                <a:endCxn id="6" idx="3"/>
              </p:cNvCxnSpPr>
              <p:nvPr/>
            </p:nvCxnSpPr>
            <p:spPr>
              <a:xfrm flipH="1" flipV="1">
                <a:off x="1140197" y="4413317"/>
                <a:ext cx="423694" cy="6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Gerade Verbindung mit Pfeil 136"/>
              <p:cNvCxnSpPr>
                <a:endCxn id="142" idx="0"/>
              </p:cNvCxnSpPr>
              <p:nvPr/>
            </p:nvCxnSpPr>
            <p:spPr>
              <a:xfrm flipH="1">
                <a:off x="989445" y="4557773"/>
                <a:ext cx="22216" cy="39526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Gerade Verbindung mit Pfeil 137"/>
              <p:cNvCxnSpPr>
                <a:endCxn id="133" idx="0"/>
              </p:cNvCxnSpPr>
              <p:nvPr/>
            </p:nvCxnSpPr>
            <p:spPr>
              <a:xfrm flipH="1">
                <a:off x="978336" y="5238779"/>
                <a:ext cx="28564" cy="35558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Ellipse 8"/>
              <p:cNvSpPr/>
              <p:nvPr/>
            </p:nvSpPr>
            <p:spPr>
              <a:xfrm>
                <a:off x="951360" y="1171792"/>
                <a:ext cx="44432" cy="460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2" name="Ellipse 141"/>
              <p:cNvSpPr/>
              <p:nvPr/>
            </p:nvSpPr>
            <p:spPr>
              <a:xfrm>
                <a:off x="848213" y="4953042"/>
                <a:ext cx="282463" cy="2873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Ellipse 186"/>
              <p:cNvSpPr/>
              <p:nvPr/>
            </p:nvSpPr>
            <p:spPr>
              <a:xfrm>
                <a:off x="1552783" y="3645003"/>
                <a:ext cx="282463" cy="287325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Ellipse 187"/>
              <p:cNvSpPr/>
              <p:nvPr/>
            </p:nvSpPr>
            <p:spPr>
              <a:xfrm>
                <a:off x="1536914" y="5594362"/>
                <a:ext cx="282463" cy="288912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0" name="Rechteck 189"/>
              <p:cNvSpPr/>
              <p:nvPr/>
            </p:nvSpPr>
            <p:spPr>
              <a:xfrm>
                <a:off x="1548022" y="1555950"/>
                <a:ext cx="287223" cy="288912"/>
              </a:xfrm>
              <a:prstGeom prst="rect">
                <a:avLst/>
              </a:prstGeom>
              <a:solidFill>
                <a:srgbClr val="C0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2" name="Gerade Verbindung mit Pfeil 191"/>
              <p:cNvCxnSpPr>
                <a:stCxn id="118" idx="5"/>
                <a:endCxn id="190" idx="0"/>
              </p:cNvCxnSpPr>
              <p:nvPr/>
            </p:nvCxnSpPr>
            <p:spPr>
              <a:xfrm>
                <a:off x="1081483" y="1298787"/>
                <a:ext cx="610944" cy="25716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Gerade Verbindung mit Pfeil 192"/>
              <p:cNvCxnSpPr>
                <a:stCxn id="190" idx="2"/>
                <a:endCxn id="127" idx="6"/>
              </p:cNvCxnSpPr>
              <p:nvPr/>
            </p:nvCxnSpPr>
            <p:spPr>
              <a:xfrm flipH="1">
                <a:off x="1122742" y="1844861"/>
                <a:ext cx="569685" cy="10794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Gerade Verbindung mit Pfeil 195"/>
              <p:cNvCxnSpPr>
                <a:stCxn id="187" idx="0"/>
              </p:cNvCxnSpPr>
              <p:nvPr/>
            </p:nvCxnSpPr>
            <p:spPr>
              <a:xfrm flipH="1" flipV="1">
                <a:off x="1122742" y="2214732"/>
                <a:ext cx="571273" cy="1430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Gerade Verbindung mit Pfeil 196"/>
              <p:cNvCxnSpPr>
                <a:endCxn id="188" idx="2"/>
              </p:cNvCxnSpPr>
              <p:nvPr/>
            </p:nvCxnSpPr>
            <p:spPr>
              <a:xfrm>
                <a:off x="1057679" y="5738819"/>
                <a:ext cx="47923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Gerade Verbindung mit Pfeil 252"/>
              <p:cNvCxnSpPr>
                <a:endCxn id="131" idx="0"/>
              </p:cNvCxnSpPr>
              <p:nvPr/>
            </p:nvCxnSpPr>
            <p:spPr>
              <a:xfrm flipH="1">
                <a:off x="981510" y="5892798"/>
                <a:ext cx="34911" cy="34447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94" name="Textfeld 51216"/>
              <p:cNvSpPr txBox="1">
                <a:spLocks noChangeArrowheads="1"/>
              </p:cNvSpPr>
              <p:nvPr/>
            </p:nvSpPr>
            <p:spPr bwMode="auto">
              <a:xfrm>
                <a:off x="1636432" y="1767912"/>
                <a:ext cx="83032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nego-tiate</a:t>
                </a:r>
              </a:p>
            </p:txBody>
          </p:sp>
          <p:sp>
            <p:nvSpPr>
              <p:cNvPr id="26695" name="Textfeld 311"/>
              <p:cNvSpPr txBox="1">
                <a:spLocks noChangeArrowheads="1"/>
              </p:cNvSpPr>
              <p:nvPr/>
            </p:nvSpPr>
            <p:spPr bwMode="auto">
              <a:xfrm>
                <a:off x="1035519" y="4412398"/>
                <a:ext cx="83032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latin typeface="Calibri" panose="020F0502020204030204" pitchFamily="34" charset="0"/>
                    <a:cs typeface="Calibri" panose="020F0502020204030204" pitchFamily="34" charset="0"/>
                  </a:rPr>
                  <a:t>prod-</a:t>
                </a:r>
                <a:r>
                  <a:rPr lang="en-US" altLang="en-US" sz="2000" b="1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uce</a:t>
                </a:r>
                <a:endParaRPr lang="en-US" altLang="en-US" sz="2000" b="1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696" name="Textfeld 313"/>
              <p:cNvSpPr txBox="1">
                <a:spLocks noChangeArrowheads="1"/>
              </p:cNvSpPr>
              <p:nvPr/>
            </p:nvSpPr>
            <p:spPr bwMode="auto">
              <a:xfrm>
                <a:off x="1825474" y="3501008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6697" name="Textfeld 315"/>
              <p:cNvSpPr txBox="1">
                <a:spLocks noChangeArrowheads="1"/>
              </p:cNvSpPr>
              <p:nvPr/>
            </p:nvSpPr>
            <p:spPr bwMode="auto">
              <a:xfrm>
                <a:off x="1835696" y="4139788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26698" name="Textfeld 317"/>
              <p:cNvSpPr txBox="1">
                <a:spLocks noChangeArrowheads="1"/>
              </p:cNvSpPr>
              <p:nvPr/>
            </p:nvSpPr>
            <p:spPr bwMode="auto">
              <a:xfrm>
                <a:off x="1777716" y="5445224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26699" name="Textfeld 327"/>
              <p:cNvSpPr txBox="1">
                <a:spLocks noChangeArrowheads="1"/>
              </p:cNvSpPr>
              <p:nvPr/>
            </p:nvSpPr>
            <p:spPr bwMode="auto">
              <a:xfrm>
                <a:off x="1043608" y="5734997"/>
                <a:ext cx="830327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ship</a:t>
                </a:r>
              </a:p>
            </p:txBody>
          </p:sp>
        </p:grpSp>
      </p:grp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8965034" y="1182393"/>
            <a:ext cx="2084387" cy="5543009"/>
            <a:chOff x="7024286" y="186497"/>
            <a:chExt cx="2084218" cy="5542749"/>
          </a:xfrm>
        </p:grpSpPr>
        <p:sp>
          <p:nvSpPr>
            <p:cNvPr id="26633" name="Textfeld 302"/>
            <p:cNvSpPr txBox="1">
              <a:spLocks noChangeArrowheads="1"/>
            </p:cNvSpPr>
            <p:nvPr/>
          </p:nvSpPr>
          <p:spPr bwMode="auto">
            <a:xfrm>
              <a:off x="7097396" y="186497"/>
              <a:ext cx="90627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 b="1" i="1" dirty="0">
                  <a:latin typeface="Calibri" panose="020F0502020204030204" pitchFamily="34" charset="0"/>
                  <a:cs typeface="Calibri" panose="020F0502020204030204" pitchFamily="34" charset="0"/>
                </a:rPr>
                <a:t>client</a:t>
              </a:r>
            </a:p>
          </p:txBody>
        </p:sp>
        <p:grpSp>
          <p:nvGrpSpPr>
            <p:cNvPr id="26634" name="Gruppieren 4"/>
            <p:cNvGrpSpPr>
              <a:grpSpLocks/>
            </p:cNvGrpSpPr>
            <p:nvPr/>
          </p:nvGrpSpPr>
          <p:grpSpPr bwMode="auto">
            <a:xfrm>
              <a:off x="7024286" y="256638"/>
              <a:ext cx="2084218" cy="5472608"/>
              <a:chOff x="7024286" y="1052736"/>
              <a:chExt cx="2084218" cy="5472608"/>
            </a:xfrm>
          </p:grpSpPr>
          <p:cxnSp>
            <p:nvCxnSpPr>
              <p:cNvPr id="150" name="Gerade Verbindung mit Pfeil 149"/>
              <p:cNvCxnSpPr>
                <a:endCxn id="172" idx="0"/>
              </p:cNvCxnSpPr>
              <p:nvPr/>
            </p:nvCxnSpPr>
            <p:spPr>
              <a:xfrm flipH="1">
                <a:off x="8197353" y="4668893"/>
                <a:ext cx="11112" cy="36034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0" name="Ellipse 169"/>
              <p:cNvSpPr/>
              <p:nvPr/>
            </p:nvSpPr>
            <p:spPr>
              <a:xfrm>
                <a:off x="8040204" y="1052736"/>
                <a:ext cx="284139" cy="287324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1" name="Ellipse 170"/>
              <p:cNvSpPr/>
              <p:nvPr/>
            </p:nvSpPr>
            <p:spPr>
              <a:xfrm>
                <a:off x="8029092" y="2997333"/>
                <a:ext cx="282552" cy="2873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2" name="Ellipse 171"/>
              <p:cNvSpPr/>
              <p:nvPr/>
            </p:nvSpPr>
            <p:spPr>
              <a:xfrm>
                <a:off x="8056077" y="5029238"/>
                <a:ext cx="282552" cy="2873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3" name="Ellipse 172"/>
              <p:cNvSpPr/>
              <p:nvPr/>
            </p:nvSpPr>
            <p:spPr>
              <a:xfrm>
                <a:off x="8040204" y="6237270"/>
                <a:ext cx="284139" cy="287324"/>
              </a:xfrm>
              <a:prstGeom prst="ellipse">
                <a:avLst/>
              </a:prstGeom>
              <a:noFill/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5" name="Rechteck 174"/>
              <p:cNvSpPr/>
              <p:nvPr/>
            </p:nvSpPr>
            <p:spPr>
              <a:xfrm>
                <a:off x="8029092" y="2216319"/>
                <a:ext cx="287315" cy="288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6" name="Rechteck 175"/>
              <p:cNvSpPr/>
              <p:nvPr/>
            </p:nvSpPr>
            <p:spPr>
              <a:xfrm>
                <a:off x="8029092" y="5588013"/>
                <a:ext cx="287315" cy="288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177" name="Gerade Verbindung mit Pfeil 176"/>
              <p:cNvCxnSpPr>
                <a:stCxn id="170" idx="4"/>
                <a:endCxn id="175" idx="0"/>
              </p:cNvCxnSpPr>
              <p:nvPr/>
            </p:nvCxnSpPr>
            <p:spPr>
              <a:xfrm flipH="1">
                <a:off x="8171955" y="1340060"/>
                <a:ext cx="11112" cy="87625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Gerade Verbindung mit Pfeil 177"/>
              <p:cNvCxnSpPr>
                <a:endCxn id="171" idx="0"/>
              </p:cNvCxnSpPr>
              <p:nvPr/>
            </p:nvCxnSpPr>
            <p:spPr>
              <a:xfrm>
                <a:off x="8170368" y="2509993"/>
                <a:ext cx="0" cy="48733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Gerade Verbindung mit Pfeil 178"/>
              <p:cNvCxnSpPr>
                <a:stCxn id="171" idx="4"/>
                <a:endCxn id="248" idx="0"/>
              </p:cNvCxnSpPr>
              <p:nvPr/>
            </p:nvCxnSpPr>
            <p:spPr>
              <a:xfrm>
                <a:off x="8170368" y="3284657"/>
                <a:ext cx="9524" cy="99531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Gerade Verbindung mit Pfeil 180"/>
              <p:cNvCxnSpPr>
                <a:stCxn id="172" idx="4"/>
              </p:cNvCxnSpPr>
              <p:nvPr/>
            </p:nvCxnSpPr>
            <p:spPr>
              <a:xfrm flipH="1">
                <a:off x="8171955" y="5316563"/>
                <a:ext cx="25398" cy="271449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Gerade Verbindung mit Pfeil 181"/>
              <p:cNvCxnSpPr>
                <a:stCxn id="176" idx="2"/>
              </p:cNvCxnSpPr>
              <p:nvPr/>
            </p:nvCxnSpPr>
            <p:spPr>
              <a:xfrm>
                <a:off x="8171955" y="5876924"/>
                <a:ext cx="0" cy="34764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Ellipse 182"/>
              <p:cNvSpPr/>
              <p:nvPr/>
            </p:nvSpPr>
            <p:spPr>
              <a:xfrm>
                <a:off x="8151320" y="1171792"/>
                <a:ext cx="46033" cy="46036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08" name="Gerade Verbindung mit Pfeil 207"/>
              <p:cNvCxnSpPr>
                <a:endCxn id="170" idx="5"/>
              </p:cNvCxnSpPr>
              <p:nvPr/>
            </p:nvCxnSpPr>
            <p:spPr>
              <a:xfrm flipH="1" flipV="1">
                <a:off x="8283071" y="1298787"/>
                <a:ext cx="550818" cy="62227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0" name="Ellipse 229"/>
              <p:cNvSpPr/>
              <p:nvPr/>
            </p:nvSpPr>
            <p:spPr>
              <a:xfrm>
                <a:off x="7321124" y="2205208"/>
                <a:ext cx="282552" cy="287324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2" name="Ellipse 231"/>
              <p:cNvSpPr/>
              <p:nvPr/>
            </p:nvSpPr>
            <p:spPr>
              <a:xfrm>
                <a:off x="7308425" y="3691039"/>
                <a:ext cx="284140" cy="288912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7321124" y="5584838"/>
                <a:ext cx="282552" cy="287325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4" name="Rechteck 233"/>
              <p:cNvSpPr/>
              <p:nvPr/>
            </p:nvSpPr>
            <p:spPr>
              <a:xfrm>
                <a:off x="8616419" y="3667227"/>
                <a:ext cx="287315" cy="28732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38" name="Gerade Verbindung mit Pfeil 237"/>
              <p:cNvCxnSpPr>
                <a:endCxn id="175" idx="1"/>
              </p:cNvCxnSpPr>
              <p:nvPr/>
            </p:nvCxnSpPr>
            <p:spPr>
              <a:xfrm>
                <a:off x="7587802" y="2346488"/>
                <a:ext cx="441289" cy="14287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Gerade Verbindung mit Pfeil 238"/>
              <p:cNvCxnSpPr>
                <a:stCxn id="171" idx="6"/>
                <a:endCxn id="234" idx="0"/>
              </p:cNvCxnSpPr>
              <p:nvPr/>
            </p:nvCxnSpPr>
            <p:spPr>
              <a:xfrm>
                <a:off x="8311644" y="3140201"/>
                <a:ext cx="447639" cy="527026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Gerade Verbindung mit Pfeil 240"/>
              <p:cNvCxnSpPr>
                <a:stCxn id="233" idx="6"/>
                <a:endCxn id="176" idx="1"/>
              </p:cNvCxnSpPr>
              <p:nvPr/>
            </p:nvCxnSpPr>
            <p:spPr>
              <a:xfrm>
                <a:off x="7603676" y="5729294"/>
                <a:ext cx="425416" cy="317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8" name="Rechteck 247"/>
              <p:cNvSpPr/>
              <p:nvPr/>
            </p:nvSpPr>
            <p:spPr>
              <a:xfrm>
                <a:off x="8035441" y="4279973"/>
                <a:ext cx="288902" cy="28891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33" name="Gerader Verbinder 32"/>
              <p:cNvCxnSpPr/>
              <p:nvPr/>
            </p:nvCxnSpPr>
            <p:spPr>
              <a:xfrm>
                <a:off x="8821190" y="1941695"/>
                <a:ext cx="3175" cy="17048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6" name="Ellipse 285"/>
              <p:cNvSpPr/>
              <p:nvPr/>
            </p:nvSpPr>
            <p:spPr>
              <a:xfrm>
                <a:off x="7308425" y="4310135"/>
                <a:ext cx="282552" cy="287324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91" name="Gerade Verbindung mit Pfeil 290"/>
              <p:cNvCxnSpPr>
                <a:endCxn id="286" idx="6"/>
              </p:cNvCxnSpPr>
              <p:nvPr/>
            </p:nvCxnSpPr>
            <p:spPr>
              <a:xfrm flipH="1">
                <a:off x="7590977" y="4446653"/>
                <a:ext cx="412717" cy="635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660" name="Textfeld 305"/>
              <p:cNvSpPr txBox="1">
                <a:spLocks noChangeArrowheads="1"/>
              </p:cNvSpPr>
              <p:nvPr/>
            </p:nvSpPr>
            <p:spPr bwMode="auto">
              <a:xfrm>
                <a:off x="8278177" y="1988840"/>
                <a:ext cx="83032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rec. offer</a:t>
                </a:r>
              </a:p>
            </p:txBody>
          </p:sp>
          <p:sp>
            <p:nvSpPr>
              <p:cNvPr id="26661" name="Textfeld 307"/>
              <p:cNvSpPr txBox="1">
                <a:spLocks noChangeArrowheads="1"/>
              </p:cNvSpPr>
              <p:nvPr/>
            </p:nvSpPr>
            <p:spPr bwMode="auto">
              <a:xfrm>
                <a:off x="8206169" y="3862789"/>
                <a:ext cx="90190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reject offer</a:t>
                </a:r>
              </a:p>
            </p:txBody>
          </p:sp>
          <p:sp>
            <p:nvSpPr>
              <p:cNvPr id="26662" name="Textfeld 308"/>
              <p:cNvSpPr txBox="1">
                <a:spLocks noChangeArrowheads="1"/>
              </p:cNvSpPr>
              <p:nvPr/>
            </p:nvSpPr>
            <p:spPr bwMode="auto">
              <a:xfrm>
                <a:off x="7309347" y="4461604"/>
                <a:ext cx="920202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accept offer</a:t>
                </a:r>
              </a:p>
            </p:txBody>
          </p:sp>
          <p:sp>
            <p:nvSpPr>
              <p:cNvPr id="26663" name="Textfeld 319"/>
              <p:cNvSpPr txBox="1">
                <a:spLocks noChangeArrowheads="1"/>
              </p:cNvSpPr>
              <p:nvPr/>
            </p:nvSpPr>
            <p:spPr bwMode="auto">
              <a:xfrm>
                <a:off x="7055209" y="2036134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 dirty="0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6664" name="Textfeld 321"/>
              <p:cNvSpPr txBox="1">
                <a:spLocks noChangeArrowheads="1"/>
              </p:cNvSpPr>
              <p:nvPr/>
            </p:nvSpPr>
            <p:spPr bwMode="auto">
              <a:xfrm>
                <a:off x="7024286" y="3458224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26665" name="Textfeld 323"/>
              <p:cNvSpPr txBox="1">
                <a:spLocks noChangeArrowheads="1"/>
              </p:cNvSpPr>
              <p:nvPr/>
            </p:nvSpPr>
            <p:spPr bwMode="auto">
              <a:xfrm>
                <a:off x="7059222" y="4139788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6666" name="Textfeld 325"/>
              <p:cNvSpPr txBox="1">
                <a:spLocks noChangeArrowheads="1"/>
              </p:cNvSpPr>
              <p:nvPr/>
            </p:nvSpPr>
            <p:spPr bwMode="auto">
              <a:xfrm>
                <a:off x="7092280" y="5373216"/>
                <a:ext cx="27400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solidFill>
                      <a:schemeClr val="accent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26667" name="Textfeld 328"/>
              <p:cNvSpPr txBox="1">
                <a:spLocks noChangeArrowheads="1"/>
              </p:cNvSpPr>
              <p:nvPr/>
            </p:nvSpPr>
            <p:spPr bwMode="auto">
              <a:xfrm>
                <a:off x="8278177" y="5517232"/>
                <a:ext cx="830327" cy="7078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en-US" sz="2000" b="1">
                    <a:latin typeface="Calibri" panose="020F0502020204030204" pitchFamily="34" charset="0"/>
                    <a:cs typeface="Calibri" panose="020F0502020204030204" pitchFamily="34" charset="0"/>
                  </a:rPr>
                  <a:t>rec-eive</a:t>
                </a:r>
              </a:p>
            </p:txBody>
          </p:sp>
          <p:cxnSp>
            <p:nvCxnSpPr>
              <p:cNvPr id="109" name="Gerade Verbindung mit Pfeil 108"/>
              <p:cNvCxnSpPr/>
              <p:nvPr/>
            </p:nvCxnSpPr>
            <p:spPr>
              <a:xfrm flipH="1" flipV="1">
                <a:off x="7635423" y="3789459"/>
                <a:ext cx="968296" cy="2381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Ellipse 1"/>
          <p:cNvSpPr/>
          <p:nvPr/>
        </p:nvSpPr>
        <p:spPr bwMode="auto">
          <a:xfrm>
            <a:off x="5127626" y="5826125"/>
            <a:ext cx="2697163" cy="287338"/>
          </a:xfrm>
          <a:prstGeom prst="ellipse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26631" name="Rectangle 2"/>
          <p:cNvSpPr txBox="1">
            <a:spLocks noChangeArrowheads="1"/>
          </p:cNvSpPr>
          <p:nvPr/>
        </p:nvSpPr>
        <p:spPr bwMode="auto">
          <a:xfrm>
            <a:off x="1635126" y="115888"/>
            <a:ext cx="8924925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endParaRPr lang="de-DE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63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81B96F-3FEA-47A6-A46F-4954B16078F9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00583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0.23607 0.0011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-0.14948 -0.0016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" grpId="0"/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319658" y="4635560"/>
            <a:ext cx="7113588" cy="2152650"/>
            <a:chOff x="35496" y="4530548"/>
            <a:chExt cx="7112231" cy="2152827"/>
          </a:xfrm>
        </p:grpSpPr>
        <p:sp>
          <p:nvSpPr>
            <p:cNvPr id="96" name="Rectangle 3"/>
            <p:cNvSpPr txBox="1">
              <a:spLocks noChangeArrowheads="1"/>
            </p:cNvSpPr>
            <p:nvPr/>
          </p:nvSpPr>
          <p:spPr bwMode="auto">
            <a:xfrm>
              <a:off x="235483" y="6249952"/>
              <a:ext cx="4807621" cy="4334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2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c. </a:t>
              </a:r>
              <a:r>
                <a:rPr lang="en-US" altLang="en-US" sz="20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composed workflow model, </a:t>
              </a:r>
              <a:r>
                <a:rPr lang="en-US" altLang="en-US" sz="2000" b="1" kern="0" dirty="0">
                  <a:latin typeface="Arial Narrow" panose="020B0606020202030204" pitchFamily="34" charset="0"/>
                  <a:cs typeface="Calibri" panose="020F0502020204030204" pitchFamily="34" charset="0"/>
                </a:rPr>
                <a:t>N</a:t>
              </a:r>
              <a:r>
                <a:rPr lang="de-DE" sz="2000" dirty="0">
                  <a:latin typeface="Arial Narrow" panose="020B0606020202030204" pitchFamily="34" charset="0"/>
                  <a:sym typeface="Symbol" pitchFamily="18" charset="2"/>
                </a:rPr>
                <a:t> • </a:t>
              </a:r>
              <a:r>
                <a:rPr lang="en-US" altLang="en-US" sz="2000" b="1" kern="0" dirty="0">
                  <a:latin typeface="Arial Narrow" panose="020B0606020202030204" pitchFamily="34" charset="0"/>
                  <a:cs typeface="Calibri" panose="020F0502020204030204" pitchFamily="34" charset="0"/>
                </a:rPr>
                <a:t>N</a:t>
              </a:r>
              <a:r>
                <a:rPr lang="de-DE" sz="2000" dirty="0">
                  <a:latin typeface="Arial Narrow" panose="020B0606020202030204" pitchFamily="34" charset="0"/>
                  <a:sym typeface="Symbol" pitchFamily="18" charset="2"/>
                </a:rPr>
                <a:t> • </a:t>
              </a:r>
              <a:r>
                <a:rPr lang="en-US" altLang="en-US" sz="2000" b="1" kern="0" dirty="0">
                  <a:latin typeface="Arial Narrow" panose="020B0606020202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pic>
          <p:nvPicPr>
            <p:cNvPr id="27661" name="Grafi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96" y="4530548"/>
              <a:ext cx="7112231" cy="1706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8" name="Flussdiagramm: Grenzstelle 97"/>
          <p:cNvSpPr>
            <a:spLocks noChangeArrowheads="1"/>
          </p:cNvSpPr>
          <p:nvPr/>
        </p:nvSpPr>
        <p:spPr bwMode="auto">
          <a:xfrm>
            <a:off x="2627530" y="1117601"/>
            <a:ext cx="3519487" cy="379413"/>
          </a:xfrm>
          <a:prstGeom prst="flowChartTerminator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122" name="Rectangle 3"/>
          <p:cNvSpPr txBox="1">
            <a:spLocks noChangeArrowheads="1"/>
          </p:cNvSpPr>
          <p:nvPr/>
        </p:nvSpPr>
        <p:spPr bwMode="auto">
          <a:xfrm>
            <a:off x="546317" y="1987550"/>
            <a:ext cx="60991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workflow model  </a:t>
            </a:r>
            <a:r>
              <a:rPr lang="en-US" altLang="en-US" sz="2000" b="1" kern="0" dirty="0">
                <a:latin typeface="Arial Narrow" panose="020B0606020202030204" pitchFamily="34" charset="0"/>
                <a:cs typeface="Calibri" panose="020F0502020204030204" pitchFamily="34" charset="0"/>
              </a:rPr>
              <a:t>N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7652" name="Rectangle 2"/>
          <p:cNvSpPr txBox="1">
            <a:spLocks noChangeArrowheads="1"/>
          </p:cNvSpPr>
          <p:nvPr/>
        </p:nvSpPr>
        <p:spPr bwMode="auto">
          <a:xfrm>
            <a:off x="1628776" y="25400"/>
            <a:ext cx="89249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de-DE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several</a:t>
            </a:r>
            <a:r>
              <a:rPr lang="de-DE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instances</a:t>
            </a:r>
            <a:endParaRPr lang="de-DE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7" name="Rectangle 3"/>
          <p:cNvSpPr txBox="1">
            <a:spLocks noChangeArrowheads="1"/>
          </p:cNvSpPr>
          <p:nvPr/>
        </p:nvSpPr>
        <p:spPr bwMode="auto">
          <a:xfrm>
            <a:off x="4907179" y="1930400"/>
            <a:ext cx="34099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2000" b="1" kern="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en-US" sz="20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instance of N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</p:txBody>
      </p:sp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290730" y="2492375"/>
            <a:ext cx="5705475" cy="1747838"/>
            <a:chOff x="17861" y="2492896"/>
            <a:chExt cx="5705354" cy="1747317"/>
          </a:xfrm>
        </p:grpSpPr>
        <p:sp>
          <p:nvSpPr>
            <p:cNvPr id="94" name="Rectangle 3"/>
            <p:cNvSpPr txBox="1">
              <a:spLocks noChangeArrowheads="1"/>
            </p:cNvSpPr>
            <p:nvPr/>
          </p:nvSpPr>
          <p:spPr bwMode="auto">
            <a:xfrm>
              <a:off x="289317" y="3806954"/>
              <a:ext cx="4109951" cy="43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None/>
                <a:defRPr/>
              </a:pPr>
              <a:r>
                <a:rPr lang="en-US" altLang="en-US" sz="2000" b="1" kern="0" dirty="0"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en-US" altLang="en-US" sz="2000" kern="0" dirty="0">
                  <a:latin typeface="Calibri" panose="020F0502020204030204" pitchFamily="34" charset="0"/>
                  <a:cs typeface="Calibri" panose="020F0502020204030204" pitchFamily="34" charset="0"/>
                </a:rPr>
                <a:t>composed workflow model, </a:t>
              </a:r>
              <a:r>
                <a:rPr lang="en-US" altLang="en-US" sz="2000" b="1" kern="0" dirty="0">
                  <a:latin typeface="Arial Narrow" panose="020B0606020202030204" pitchFamily="34" charset="0"/>
                  <a:cs typeface="Calibri" panose="020F0502020204030204" pitchFamily="34" charset="0"/>
                </a:rPr>
                <a:t>N</a:t>
              </a:r>
              <a:r>
                <a:rPr lang="de-DE" sz="2000" dirty="0">
                  <a:latin typeface="Arial Narrow" panose="020B0606020202030204" pitchFamily="34" charset="0"/>
                  <a:sym typeface="Symbol" pitchFamily="18" charset="2"/>
                </a:rPr>
                <a:t> • </a:t>
              </a:r>
              <a:r>
                <a:rPr lang="en-US" altLang="en-US" sz="2000" b="1" kern="0" dirty="0">
                  <a:latin typeface="Arial Narrow" panose="020B0606020202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pic>
          <p:nvPicPr>
            <p:cNvPr id="27659" name="Grafik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61" y="2492896"/>
              <a:ext cx="5705354" cy="1305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191" y="1111251"/>
            <a:ext cx="360045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Grafik 1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829" y="1109663"/>
            <a:ext cx="3600450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684" y="5046753"/>
            <a:ext cx="3887787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9288749" y="5488872"/>
            <a:ext cx="224976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workflow </a:t>
            </a:r>
            <a:r>
              <a:rPr lang="en-US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model, </a:t>
            </a:r>
            <a:r>
              <a:rPr lang="de-DE" altLang="en-US" sz="20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</a:t>
            </a:r>
            <a:endParaRPr lang="en-US" altLang="en-US" sz="2000" b="1" kern="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7825227" y="6135380"/>
            <a:ext cx="1397601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0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</a:t>
            </a:r>
            <a:r>
              <a:rPr lang="de-DE" sz="2000" dirty="0" smtClean="0">
                <a:latin typeface="Arial Narrow" panose="020B0606020202030204" pitchFamily="34" charset="0"/>
                <a:sym typeface="Symbol" pitchFamily="18" charset="2"/>
              </a:rPr>
              <a:t> • </a:t>
            </a:r>
            <a:r>
              <a:rPr lang="en-US" altLang="en-US" sz="20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</a:t>
            </a:r>
            <a:r>
              <a:rPr lang="de-DE" sz="2000" dirty="0" smtClean="0">
                <a:latin typeface="Arial Narrow" panose="020B0606020202030204" pitchFamily="34" charset="0"/>
                <a:sym typeface="Symbol" pitchFamily="18" charset="2"/>
              </a:rPr>
              <a:t> • </a:t>
            </a:r>
            <a:r>
              <a:rPr lang="en-US" altLang="en-US" sz="20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N </a:t>
            </a:r>
            <a:r>
              <a:rPr lang="de-DE" sz="2000" dirty="0" smtClean="0">
                <a:latin typeface="Arial Narrow" panose="020B0606020202030204" pitchFamily="34" charset="0"/>
                <a:sym typeface="Symbol" pitchFamily="18" charset="2"/>
              </a:rPr>
              <a:t>• </a:t>
            </a:r>
            <a:r>
              <a:rPr lang="en-US" altLang="en-US" sz="20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M</a:t>
            </a:r>
            <a:endParaRPr lang="en-US" altLang="en-US" sz="2000" b="1" kern="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sz="2000" b="1" kern="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4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-0.20078 0.00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6" grpId="0"/>
      <p:bldP spid="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1343026" y="128087"/>
            <a:ext cx="9117425" cy="80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so, in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mathematical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terms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…</a:t>
            </a:r>
            <a:endParaRPr lang="de-DE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0" y="1008013"/>
            <a:ext cx="5881335" cy="55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Let be given a finite set </a:t>
            </a:r>
            <a:r>
              <a:rPr lang="de-DE" sz="2400" dirty="0" smtClean="0">
                <a:sym typeface="Symbol" pitchFamily="18" charset="2"/>
              </a:rPr>
              <a:t></a:t>
            </a:r>
            <a:r>
              <a:rPr lang="en-US" sz="2400" dirty="0" smtClean="0">
                <a:latin typeface="Symbol" panose="05050102010706020507" pitchFamily="18" charset="2"/>
              </a:rPr>
              <a:t>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 symbols 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gate </a:t>
            </a:r>
            <a:r>
              <a:rPr lang="en-US" altLang="en-US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labels</a:t>
            </a:r>
            <a:r>
              <a:rPr lang="en-US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”. 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Char char="-"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en-US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kern="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nterface over </a:t>
            </a:r>
            <a:r>
              <a:rPr lang="de-DE" sz="2400" dirty="0">
                <a:sym typeface="Symbol" pitchFamily="18" charset="2"/>
              </a:rPr>
              <a:t> </a:t>
            </a:r>
            <a:endParaRPr lang="de-DE" sz="2400" dirty="0" smtClean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de-DE" altLang="en-US" sz="2400" kern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is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a finite,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ordered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set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,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labeled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over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2400" dirty="0">
                <a:sym typeface="Symbol" pitchFamily="18" charset="2"/>
              </a:rPr>
              <a:t>.</a:t>
            </a:r>
          </a:p>
          <a:p>
            <a:pPr>
              <a:buFontTx/>
              <a:buChar char="-"/>
              <a:defRPr/>
            </a:pP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component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altLang="en-US" sz="2400" b="1" i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over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sz="2400" dirty="0">
                <a:sym typeface="Symbol" pitchFamily="18" charset="2"/>
              </a:rPr>
              <a:t></a:t>
            </a:r>
            <a:r>
              <a:rPr lang="de-DE" sz="2400" i="1" dirty="0">
                <a:sym typeface="Symbol" pitchFamily="18" charset="2"/>
              </a:rPr>
              <a:t> </a:t>
            </a:r>
            <a:endParaRPr lang="de-DE" sz="2400" i="1" dirty="0" smtClean="0"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de-DE" altLang="en-US" sz="2400" i="1" kern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is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any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structure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with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</a:t>
            </a:r>
            <a:endParaRPr lang="de-DE" altLang="en-US" sz="2400" kern="0" dirty="0">
              <a:latin typeface="Calibri" panose="020F0502020204030204" pitchFamily="34" charset="0"/>
              <a:cs typeface="Calibri" panose="020F0502020204030204" pitchFamily="34" charset="0"/>
              <a:sym typeface="Symbol" pitchFamily="18" charset="2"/>
            </a:endParaRPr>
          </a:p>
          <a:p>
            <a:pPr marL="0" indent="0">
              <a:buNone/>
              <a:defRPr/>
            </a:pPr>
            <a:r>
              <a:rPr lang="de-DE" altLang="en-US" sz="2400" kern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   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a </a:t>
            </a:r>
            <a:r>
              <a:rPr lang="en-US" altLang="en-US" sz="2400" i="1" kern="0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and a </a:t>
            </a:r>
            <a:r>
              <a:rPr lang="en-US" altLang="en-US" sz="2400" i="1" kern="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interface,</a:t>
            </a:r>
          </a:p>
          <a:p>
            <a:pPr marL="0" indent="0">
              <a:buNone/>
              <a:defRPr/>
            </a:pPr>
            <a:r>
              <a:rPr lang="en-US" altLang="de-DE" sz="2400" b="1" kern="0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de-DE" sz="2400" b="1" kern="0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</a:t>
            </a:r>
            <a:r>
              <a:rPr lang="de-DE" altLang="de-DE" sz="2400" b="1" dirty="0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*</a:t>
            </a:r>
            <a:r>
              <a:rPr lang="de-DE" altLang="de-DE" sz="2400" b="1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en-US" altLang="en-US" sz="2400" kern="0" dirty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u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  <a:sym typeface="Math B"/>
              </a:rPr>
              <a:t>nd </a:t>
            </a:r>
            <a:r>
              <a:rPr lang="de-DE" alt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C*</a:t>
            </a:r>
            <a:r>
              <a:rPr lang="de-DE" altLang="de-DE" sz="2400" b="1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.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altLang="en-US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Let </a:t>
            </a:r>
            <a:r>
              <a:rPr lang="en-US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400" b="1" baseline="-25000" dirty="0">
                <a:sym typeface="Symbol" pitchFamily="18" charset="2"/>
              </a:rPr>
              <a:t>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denote the class of 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all components over </a:t>
            </a:r>
            <a:r>
              <a:rPr lang="de-DE" sz="2400" dirty="0">
                <a:sym typeface="Symbol" pitchFamily="18" charset="2"/>
              </a:rPr>
              <a:t></a:t>
            </a:r>
            <a:r>
              <a:rPr lang="de-DE" sz="2400" i="1" dirty="0">
                <a:sym typeface="Symbol" pitchFamily="18" charset="2"/>
              </a:rPr>
              <a:t> </a:t>
            </a:r>
            <a:r>
              <a:rPr lang="en-US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then is defined on </a:t>
            </a:r>
            <a:r>
              <a:rPr lang="en-US" alt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400" b="1" baseline="-25000" dirty="0" smtClean="0">
                <a:sym typeface="Symbol" pitchFamily="18" charset="2"/>
              </a:rPr>
              <a:t></a:t>
            </a:r>
            <a:r>
              <a:rPr lang="en-US" sz="2400" b="1" kern="0" dirty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 </a:t>
            </a:r>
            <a:r>
              <a:rPr 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  <a:sym typeface="Symbol" pitchFamily="18" charset="2"/>
              </a:rPr>
              <a:t>.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6122117" y="1052512"/>
            <a:ext cx="4824413" cy="321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Fundamental, not trivial:</a:t>
            </a:r>
            <a:endParaRPr lang="de-DE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Theorem. </a:t>
            </a:r>
            <a:r>
              <a:rPr lang="de-DE" altLang="en-US" sz="2400" dirty="0" err="1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</a:t>
            </a:r>
            <a:r>
              <a:rPr lang="de-DE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omposition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on </a:t>
            </a:r>
            <a:r>
              <a:rPr lang="en-US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400" b="1" baseline="-25000" dirty="0">
                <a:sym typeface="Symbol" pitchFamily="18" charset="2"/>
              </a:rPr>
              <a:t>  </a:t>
            </a:r>
            <a:r>
              <a:rPr lang="de-DE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de-DE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total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endParaRPr lang="de-DE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</a:t>
            </a:r>
            <a:r>
              <a:rPr lang="de-DE" altLang="en-US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associative</a:t>
            </a:r>
            <a:r>
              <a:rPr lang="de-DE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en-US" altLang="en-US" sz="2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Observation.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*E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E*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∅,</a:t>
            </a:r>
            <a:endParaRPr lang="en-US" altLang="de-DE" sz="2400" dirty="0"/>
          </a:p>
          <a:p>
            <a:pPr marL="0" indent="0">
              <a:buNone/>
              <a:defRPr/>
            </a:pP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A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E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=</a:t>
            </a:r>
            <a:r>
              <a:rPr lang="en-US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A.</a:t>
            </a:r>
            <a:endParaRPr lang="en-US" altLang="en-US" sz="24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Rectangle 3"/>
          <p:cNvSpPr txBox="1">
            <a:spLocks noChangeArrowheads="1"/>
          </p:cNvSpPr>
          <p:nvPr/>
        </p:nvSpPr>
        <p:spPr bwMode="auto">
          <a:xfrm>
            <a:off x="6200486" y="4499608"/>
            <a:ext cx="4580183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b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Corrollary</a:t>
            </a:r>
            <a:r>
              <a:rPr lang="en-US" altLang="en-US" sz="2400" b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n-US" altLang="en-US" sz="2400" b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 =</a:t>
            </a:r>
            <a:r>
              <a:rPr lang="en-US" altLang="en-US" sz="2400" kern="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altLang="en-US" sz="2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de-DE" sz="2400" b="1" baseline="-25000" dirty="0" smtClean="0">
                <a:sym typeface="Symbol" pitchFamily="18" charset="2"/>
              </a:rPr>
              <a:t>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•, </a:t>
            </a:r>
            <a:r>
              <a:rPr lang="de-DE" altLang="en-US" sz="2400" b="1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</a:t>
            </a:r>
            <a:r>
              <a:rPr lang="en-US" altLang="en-US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a monoid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94"/>
          <p:cNvSpPr txBox="1">
            <a:spLocks noChangeArrowheads="1"/>
          </p:cNvSpPr>
          <p:nvPr/>
        </p:nvSpPr>
        <p:spPr bwMode="auto">
          <a:xfrm rot="21183586">
            <a:off x="3333383" y="5725151"/>
            <a:ext cx="2820233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 dirty="0" err="1" smtClean="0">
                <a:latin typeface="Arial" panose="020B0604020202020204" pitchFamily="34" charset="0"/>
              </a:rPr>
              <a:t>Exactly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as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in formal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languages</a:t>
            </a:r>
            <a:endParaRPr lang="de-DE" altLang="de-DE" sz="2400" i="1" dirty="0">
              <a:latin typeface="Arial" panose="020B0604020202020204" pitchFamily="34" charset="0"/>
            </a:endParaRPr>
          </a:p>
        </p:txBody>
      </p:sp>
      <p:sp>
        <p:nvSpPr>
          <p:cNvPr id="7" name="Textfeld 94"/>
          <p:cNvSpPr txBox="1">
            <a:spLocks noChangeArrowheads="1"/>
          </p:cNvSpPr>
          <p:nvPr/>
        </p:nvSpPr>
        <p:spPr bwMode="auto">
          <a:xfrm rot="21183586">
            <a:off x="7102030" y="5632384"/>
            <a:ext cx="4018571" cy="830997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 dirty="0" smtClean="0">
                <a:latin typeface="Arial" panose="020B0604020202020204" pitchFamily="34" charset="0"/>
              </a:rPr>
              <a:t>Just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replace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„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word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over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</a:t>
            </a:r>
            <a:r>
              <a:rPr lang="de-DE" sz="2400" dirty="0" smtClean="0">
                <a:sym typeface="Symbol" pitchFamily="18" charset="2"/>
              </a:rPr>
              <a:t></a:t>
            </a:r>
            <a:r>
              <a:rPr lang="de-DE" altLang="de-DE" sz="2400" i="1" dirty="0" smtClean="0">
                <a:latin typeface="Arial" panose="020B0604020202020204" pitchFamily="34" charset="0"/>
              </a:rPr>
              <a:t>“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i="1" dirty="0" err="1" smtClean="0">
                <a:latin typeface="Arial" panose="020B0604020202020204" pitchFamily="34" charset="0"/>
              </a:rPr>
              <a:t>by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„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component</a:t>
            </a:r>
            <a:r>
              <a:rPr lang="de-DE" altLang="de-DE" sz="2400" i="1" dirty="0" smtClean="0">
                <a:latin typeface="Arial" panose="020B0604020202020204" pitchFamily="34" charset="0"/>
              </a:rPr>
              <a:t> </a:t>
            </a:r>
            <a:r>
              <a:rPr lang="de-DE" altLang="de-DE" sz="2400" i="1" dirty="0" err="1" smtClean="0">
                <a:latin typeface="Arial" panose="020B0604020202020204" pitchFamily="34" charset="0"/>
              </a:rPr>
              <a:t>over</a:t>
            </a:r>
            <a:r>
              <a:rPr lang="de-DE" sz="2400" dirty="0" smtClean="0">
                <a:sym typeface="Symbol" pitchFamily="18" charset="2"/>
              </a:rPr>
              <a:t> </a:t>
            </a:r>
            <a:r>
              <a:rPr lang="de-DE" sz="2400" dirty="0">
                <a:sym typeface="Symbol" pitchFamily="18" charset="2"/>
              </a:rPr>
              <a:t></a:t>
            </a:r>
            <a:r>
              <a:rPr lang="de-DE" altLang="de-DE" sz="2400" i="1" dirty="0" smtClean="0">
                <a:latin typeface="Arial" panose="020B0604020202020204" pitchFamily="34" charset="0"/>
              </a:rPr>
              <a:t>“</a:t>
            </a:r>
            <a:endParaRPr lang="de-DE" altLang="de-DE" sz="2400" i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462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6" grpId="0" animBg="1"/>
      <p:bldP spid="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838200" y="132611"/>
            <a:ext cx="10515600" cy="794651"/>
          </a:xfrm>
        </p:spPr>
        <p:txBody>
          <a:bodyPr>
            <a:normAutofit/>
          </a:bodyPr>
          <a:lstStyle/>
          <a:p>
            <a:pPr algn="ctr"/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do „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everything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“ 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this</a:t>
            </a:r>
            <a:r>
              <a:rPr lang="de-DE" alt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>
          <a:xfrm>
            <a:off x="201337" y="1052513"/>
            <a:ext cx="5181600" cy="56689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Compose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and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 </a:t>
            </a:r>
            <a:endParaRPr lang="de-DE" altLang="en-US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under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side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conditions</a:t>
            </a:r>
            <a:endParaRPr lang="de-DE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Conformance, </a:t>
            </a: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Interoperability, </a:t>
            </a: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Composability, </a:t>
            </a: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Semantic restrictions,  </a:t>
            </a: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Data types,</a:t>
            </a: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Alternative gate matches,</a:t>
            </a:r>
          </a:p>
          <a:p>
            <a:pPr marL="0" indent="0">
              <a:buNone/>
            </a:pPr>
            <a:r>
              <a:rPr lang="en-US" altLang="de-DE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Nondeterminism, …</a:t>
            </a:r>
          </a:p>
          <a:p>
            <a:pPr marL="0" indent="0">
              <a:buNone/>
            </a:pPr>
            <a:endParaRPr lang="en-US" altLang="en-US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formulate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an </a:t>
            </a:r>
            <a:r>
              <a:rPr lang="de-DE" altLang="en-US" i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adapter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de-DE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de-DE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endParaRPr lang="de-DE" altLang="en-US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  </a:t>
            </a:r>
            <a:r>
              <a:rPr lang="de-DE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de-DE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US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Symbol" panose="05050102010706020507" pitchFamily="18" charset="2"/>
              </a:rPr>
              <a:t> • </a:t>
            </a:r>
            <a:r>
              <a:rPr lang="de-DE" altLang="en-US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de-DE" altLang="en-US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085320" y="1063551"/>
            <a:ext cx="5181600" cy="6308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altLang="en-US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examples</a:t>
            </a:r>
            <a:r>
              <a:rPr lang="de-DE" altLang="en-US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de-DE" altLang="en-US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16529-57E0-4E11-B825-B7EF4A989200}" type="slidenum">
              <a:rPr lang="de-DE" smtClean="0"/>
              <a:t>33</a:t>
            </a:fld>
            <a:endParaRPr lang="de-DE"/>
          </a:p>
        </p:txBody>
      </p:sp>
      <p:sp>
        <p:nvSpPr>
          <p:cNvPr id="10" name="Inhaltsplatzhalter 1"/>
          <p:cNvSpPr txBox="1">
            <a:spLocks/>
          </p:cNvSpPr>
          <p:nvPr/>
        </p:nvSpPr>
        <p:spPr bwMode="auto">
          <a:xfrm>
            <a:off x="6152826" y="2386355"/>
            <a:ext cx="1546383" cy="904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requirement: </a:t>
            </a:r>
            <a:r>
              <a:rPr lang="en-US" alt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want to glue non-matching gates</a:t>
            </a:r>
            <a:endParaRPr lang="en-US" alt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" name="Gruppieren 5"/>
          <p:cNvGrpSpPr>
            <a:grpSpLocks/>
          </p:cNvGrpSpPr>
          <p:nvPr/>
        </p:nvGrpSpPr>
        <p:grpSpPr bwMode="auto">
          <a:xfrm>
            <a:off x="8232683" y="1997473"/>
            <a:ext cx="863600" cy="2041525"/>
            <a:chOff x="77199" y="2231024"/>
            <a:chExt cx="864035" cy="2042223"/>
          </a:xfrm>
        </p:grpSpPr>
        <p:sp>
          <p:nvSpPr>
            <p:cNvPr id="37" name="Rechteck 1"/>
            <p:cNvSpPr>
              <a:spLocks noChangeArrowheads="1"/>
            </p:cNvSpPr>
            <p:nvPr/>
          </p:nvSpPr>
          <p:spPr bwMode="auto">
            <a:xfrm>
              <a:off x="316172" y="3903915"/>
              <a:ext cx="2857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</a:p>
          </p:txBody>
        </p:sp>
        <p:cxnSp>
          <p:nvCxnSpPr>
            <p:cNvPr id="38" name="Gerade Verbindung mit Pfeil 88"/>
            <p:cNvCxnSpPr>
              <a:cxnSpLocks noChangeShapeType="1"/>
            </p:cNvCxnSpPr>
            <p:nvPr/>
          </p:nvCxnSpPr>
          <p:spPr bwMode="auto">
            <a:xfrm flipV="1">
              <a:off x="408167" y="3472153"/>
              <a:ext cx="251932" cy="183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Rechteck 1"/>
            <p:cNvSpPr>
              <a:spLocks noChangeArrowheads="1"/>
            </p:cNvSpPr>
            <p:nvPr/>
          </p:nvSpPr>
          <p:spPr bwMode="auto">
            <a:xfrm>
              <a:off x="77199" y="2367360"/>
              <a:ext cx="717017" cy="131284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40" name="Gerade Verbindung mit Pfeil 88"/>
            <p:cNvCxnSpPr>
              <a:cxnSpLocks noChangeShapeType="1"/>
            </p:cNvCxnSpPr>
            <p:nvPr/>
          </p:nvCxnSpPr>
          <p:spPr bwMode="auto">
            <a:xfrm flipV="1">
              <a:off x="421417" y="2631253"/>
              <a:ext cx="251932" cy="183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" name="Ellipse 192"/>
            <p:cNvSpPr>
              <a:spLocks noChangeArrowheads="1"/>
            </p:cNvSpPr>
            <p:nvPr/>
          </p:nvSpPr>
          <p:spPr bwMode="auto">
            <a:xfrm>
              <a:off x="670619" y="2509587"/>
              <a:ext cx="235810" cy="234536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Ellipse 201"/>
            <p:cNvSpPr>
              <a:spLocks noChangeArrowheads="1"/>
            </p:cNvSpPr>
            <p:nvPr/>
          </p:nvSpPr>
          <p:spPr bwMode="auto">
            <a:xfrm>
              <a:off x="666579" y="3349569"/>
              <a:ext cx="236854" cy="234536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Rechteck 135"/>
            <p:cNvSpPr>
              <a:spLocks noChangeArrowheads="1"/>
            </p:cNvSpPr>
            <p:nvPr/>
          </p:nvSpPr>
          <p:spPr bwMode="auto">
            <a:xfrm>
              <a:off x="751953" y="2231024"/>
              <a:ext cx="189281" cy="2684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44" name="Rechteck 195"/>
            <p:cNvSpPr>
              <a:spLocks noChangeArrowheads="1"/>
            </p:cNvSpPr>
            <p:nvPr/>
          </p:nvSpPr>
          <p:spPr bwMode="auto">
            <a:xfrm>
              <a:off x="738743" y="3068245"/>
              <a:ext cx="189900" cy="233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1" name="Gruppieren 10"/>
          <p:cNvGrpSpPr>
            <a:grpSpLocks/>
          </p:cNvGrpSpPr>
          <p:nvPr/>
        </p:nvGrpSpPr>
        <p:grpSpPr bwMode="auto">
          <a:xfrm>
            <a:off x="9055008" y="2002236"/>
            <a:ext cx="1587500" cy="2058987"/>
            <a:chOff x="899592" y="3951201"/>
            <a:chExt cx="1587761" cy="2059074"/>
          </a:xfrm>
        </p:grpSpPr>
        <p:sp>
          <p:nvSpPr>
            <p:cNvPr id="21" name="Rechteck 135"/>
            <p:cNvSpPr>
              <a:spLocks noChangeArrowheads="1"/>
            </p:cNvSpPr>
            <p:nvPr/>
          </p:nvSpPr>
          <p:spPr bwMode="auto">
            <a:xfrm>
              <a:off x="2235911" y="3972379"/>
              <a:ext cx="251442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2" name="Rechteck 195"/>
            <p:cNvSpPr>
              <a:spLocks noChangeArrowheads="1"/>
            </p:cNvSpPr>
            <p:nvPr/>
          </p:nvSpPr>
          <p:spPr bwMode="auto">
            <a:xfrm>
              <a:off x="2238144" y="4789716"/>
              <a:ext cx="1682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23" name="Rechteck 1"/>
            <p:cNvSpPr>
              <a:spLocks noChangeArrowheads="1"/>
            </p:cNvSpPr>
            <p:nvPr/>
          </p:nvSpPr>
          <p:spPr bwMode="auto">
            <a:xfrm>
              <a:off x="1151440" y="4090988"/>
              <a:ext cx="1146175" cy="1312862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Ellipse 201"/>
            <p:cNvSpPr>
              <a:spLocks noChangeArrowheads="1"/>
            </p:cNvSpPr>
            <p:nvPr/>
          </p:nvSpPr>
          <p:spPr bwMode="auto">
            <a:xfrm>
              <a:off x="2167440" y="5081588"/>
              <a:ext cx="236538" cy="23495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Ellipse 192"/>
            <p:cNvSpPr>
              <a:spLocks noChangeArrowheads="1"/>
            </p:cNvSpPr>
            <p:nvPr/>
          </p:nvSpPr>
          <p:spPr bwMode="auto">
            <a:xfrm>
              <a:off x="2154740" y="4241800"/>
              <a:ext cx="236538" cy="23495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Rechteck 1"/>
            <p:cNvSpPr>
              <a:spLocks noChangeArrowheads="1"/>
            </p:cNvSpPr>
            <p:nvPr/>
          </p:nvSpPr>
          <p:spPr bwMode="auto">
            <a:xfrm>
              <a:off x="1195165" y="5640388"/>
              <a:ext cx="1144587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>
                  <a:latin typeface="Calibri" panose="020F0502020204030204" pitchFamily="34" charset="0"/>
                  <a:cs typeface="Calibri" panose="020F0502020204030204" pitchFamily="34" charset="0"/>
                </a:rPr>
                <a:t>adapter</a:t>
              </a: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 C</a:t>
              </a: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7" name="Rechteck 187"/>
            <p:cNvSpPr>
              <a:spLocks noChangeArrowheads="1"/>
            </p:cNvSpPr>
            <p:nvPr/>
          </p:nvSpPr>
          <p:spPr bwMode="auto">
            <a:xfrm>
              <a:off x="1643565" y="4240213"/>
              <a:ext cx="236538" cy="25400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Rechteck 188"/>
            <p:cNvSpPr>
              <a:spLocks noChangeArrowheads="1"/>
            </p:cNvSpPr>
            <p:nvPr/>
          </p:nvSpPr>
          <p:spPr bwMode="auto">
            <a:xfrm>
              <a:off x="1672140" y="5081588"/>
              <a:ext cx="234950" cy="234950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9" name="Gerade Verbindung mit Pfeil 194"/>
            <p:cNvCxnSpPr>
              <a:cxnSpLocks noChangeShapeType="1"/>
              <a:stCxn id="32" idx="7"/>
              <a:endCxn id="27" idx="1"/>
            </p:cNvCxnSpPr>
            <p:nvPr/>
          </p:nvCxnSpPr>
          <p:spPr bwMode="auto">
            <a:xfrm flipV="1">
              <a:off x="1238753" y="4354513"/>
              <a:ext cx="404812" cy="750887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Gerade Verbindung mit Pfeil 194"/>
            <p:cNvCxnSpPr>
              <a:cxnSpLocks noChangeShapeType="1"/>
              <a:stCxn id="31" idx="5"/>
              <a:endCxn id="28" idx="1"/>
            </p:cNvCxnSpPr>
            <p:nvPr/>
          </p:nvCxnSpPr>
          <p:spPr bwMode="auto">
            <a:xfrm>
              <a:off x="1241928" y="4430713"/>
              <a:ext cx="430212" cy="76835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Ellipse 192"/>
            <p:cNvSpPr>
              <a:spLocks noChangeArrowheads="1"/>
            </p:cNvSpPr>
            <p:nvPr/>
          </p:nvSpPr>
          <p:spPr bwMode="auto">
            <a:xfrm>
              <a:off x="1040315" y="4230688"/>
              <a:ext cx="234950" cy="23495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2" name="Ellipse 201"/>
            <p:cNvSpPr>
              <a:spLocks noChangeArrowheads="1"/>
            </p:cNvSpPr>
            <p:nvPr/>
          </p:nvSpPr>
          <p:spPr bwMode="auto">
            <a:xfrm>
              <a:off x="1035553" y="5070475"/>
              <a:ext cx="238125" cy="23495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3" name="Gerade Verbindung mit Pfeil 190"/>
            <p:cNvCxnSpPr>
              <a:cxnSpLocks noChangeShapeType="1"/>
            </p:cNvCxnSpPr>
            <p:nvPr/>
          </p:nvCxnSpPr>
          <p:spPr bwMode="auto">
            <a:xfrm flipV="1">
              <a:off x="1880103" y="4359275"/>
              <a:ext cx="274637" cy="1588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4" name="Gerade Verbindung mit Pfeil 190"/>
            <p:cNvCxnSpPr>
              <a:cxnSpLocks noChangeShapeType="1"/>
            </p:cNvCxnSpPr>
            <p:nvPr/>
          </p:nvCxnSpPr>
          <p:spPr bwMode="auto">
            <a:xfrm flipV="1">
              <a:off x="1907090" y="5199063"/>
              <a:ext cx="26035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5" name="Rechteck 135"/>
            <p:cNvSpPr>
              <a:spLocks noChangeArrowheads="1"/>
            </p:cNvSpPr>
            <p:nvPr/>
          </p:nvSpPr>
          <p:spPr bwMode="auto">
            <a:xfrm>
              <a:off x="911619" y="3951201"/>
              <a:ext cx="188913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36" name="Rechteck 135"/>
            <p:cNvSpPr>
              <a:spLocks noChangeArrowheads="1"/>
            </p:cNvSpPr>
            <p:nvPr/>
          </p:nvSpPr>
          <p:spPr bwMode="auto">
            <a:xfrm>
              <a:off x="899592" y="4788240"/>
              <a:ext cx="188913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12" name="Gruppieren 11"/>
          <p:cNvGrpSpPr>
            <a:grpSpLocks/>
          </p:cNvGrpSpPr>
          <p:nvPr/>
        </p:nvGrpSpPr>
        <p:grpSpPr bwMode="auto">
          <a:xfrm>
            <a:off x="10577420" y="2027635"/>
            <a:ext cx="947738" cy="2024062"/>
            <a:chOff x="2976151" y="3976032"/>
            <a:chExt cx="947777" cy="2024718"/>
          </a:xfrm>
        </p:grpSpPr>
        <p:sp>
          <p:nvSpPr>
            <p:cNvPr id="13" name="Rechteck 1"/>
            <p:cNvSpPr>
              <a:spLocks noChangeArrowheads="1"/>
            </p:cNvSpPr>
            <p:nvPr/>
          </p:nvSpPr>
          <p:spPr bwMode="auto">
            <a:xfrm>
              <a:off x="3390528" y="5632450"/>
              <a:ext cx="36512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Gerade Verbindung mit Pfeil 88"/>
            <p:cNvCxnSpPr>
              <a:cxnSpLocks noChangeShapeType="1"/>
            </p:cNvCxnSpPr>
            <p:nvPr/>
          </p:nvCxnSpPr>
          <p:spPr bwMode="auto">
            <a:xfrm>
              <a:off x="3334966" y="4367213"/>
              <a:ext cx="273050" cy="0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hteck 1"/>
            <p:cNvSpPr>
              <a:spLocks noChangeArrowheads="1"/>
            </p:cNvSpPr>
            <p:nvPr/>
          </p:nvSpPr>
          <p:spPr bwMode="auto">
            <a:xfrm>
              <a:off x="3217491" y="4092575"/>
              <a:ext cx="706437" cy="131286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Ellipse 1"/>
            <p:cNvSpPr>
              <a:spLocks noChangeArrowheads="1"/>
            </p:cNvSpPr>
            <p:nvPr/>
          </p:nvSpPr>
          <p:spPr bwMode="auto">
            <a:xfrm>
              <a:off x="3104778" y="4244975"/>
              <a:ext cx="236538" cy="24288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Gerade Verbindung mit Pfeil 88"/>
            <p:cNvCxnSpPr>
              <a:cxnSpLocks noChangeShapeType="1"/>
            </p:cNvCxnSpPr>
            <p:nvPr/>
          </p:nvCxnSpPr>
          <p:spPr bwMode="auto">
            <a:xfrm flipV="1">
              <a:off x="3319091" y="5176838"/>
              <a:ext cx="250825" cy="317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Ellipse 192"/>
            <p:cNvSpPr>
              <a:spLocks noChangeArrowheads="1"/>
            </p:cNvSpPr>
            <p:nvPr/>
          </p:nvSpPr>
          <p:spPr bwMode="auto">
            <a:xfrm>
              <a:off x="3093666" y="5068888"/>
              <a:ext cx="236537" cy="234950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9" name="Rechteck 135"/>
            <p:cNvSpPr>
              <a:spLocks noChangeArrowheads="1"/>
            </p:cNvSpPr>
            <p:nvPr/>
          </p:nvSpPr>
          <p:spPr bwMode="auto">
            <a:xfrm>
              <a:off x="2976151" y="3976032"/>
              <a:ext cx="251442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20" name="Rechteck 195"/>
            <p:cNvSpPr>
              <a:spLocks noChangeArrowheads="1"/>
            </p:cNvSpPr>
            <p:nvPr/>
          </p:nvSpPr>
          <p:spPr bwMode="auto">
            <a:xfrm>
              <a:off x="2978384" y="4793369"/>
              <a:ext cx="168275" cy="234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</p:grpSp>
      <p:grpSp>
        <p:nvGrpSpPr>
          <p:cNvPr id="46" name="Gruppieren 45"/>
          <p:cNvGrpSpPr>
            <a:grpSpLocks/>
          </p:cNvGrpSpPr>
          <p:nvPr/>
        </p:nvGrpSpPr>
        <p:grpSpPr bwMode="auto">
          <a:xfrm>
            <a:off x="8236613" y="4599040"/>
            <a:ext cx="1001712" cy="1847850"/>
            <a:chOff x="4644008" y="4085597"/>
            <a:chExt cx="1000779" cy="1847956"/>
          </a:xfrm>
        </p:grpSpPr>
        <p:sp>
          <p:nvSpPr>
            <p:cNvPr id="71" name="Rechteck 1"/>
            <p:cNvSpPr>
              <a:spLocks noChangeArrowheads="1"/>
            </p:cNvSpPr>
            <p:nvPr/>
          </p:nvSpPr>
          <p:spPr bwMode="auto">
            <a:xfrm>
              <a:off x="4644008" y="4085597"/>
              <a:ext cx="796449" cy="1312955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72" name="Gerade Verbindung mit Pfeil 88"/>
            <p:cNvCxnSpPr>
              <a:cxnSpLocks noChangeShapeType="1"/>
            </p:cNvCxnSpPr>
            <p:nvPr/>
          </p:nvCxnSpPr>
          <p:spPr bwMode="auto">
            <a:xfrm>
              <a:off x="4927222" y="4776343"/>
              <a:ext cx="369736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3" name="Rechteck 134"/>
            <p:cNvSpPr>
              <a:spLocks noChangeArrowheads="1"/>
            </p:cNvSpPr>
            <p:nvPr/>
          </p:nvSpPr>
          <p:spPr bwMode="auto">
            <a:xfrm>
              <a:off x="5434538" y="4361102"/>
              <a:ext cx="210249" cy="24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74" name="Ellipse 70"/>
            <p:cNvSpPr>
              <a:spLocks noChangeArrowheads="1"/>
            </p:cNvSpPr>
            <p:nvPr/>
          </p:nvSpPr>
          <p:spPr bwMode="auto">
            <a:xfrm>
              <a:off x="5301334" y="4654316"/>
              <a:ext cx="262812" cy="244054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Rechteck 1"/>
            <p:cNvSpPr>
              <a:spLocks noChangeArrowheads="1"/>
            </p:cNvSpPr>
            <p:nvPr/>
          </p:nvSpPr>
          <p:spPr bwMode="auto">
            <a:xfrm>
              <a:off x="4899376" y="5565138"/>
              <a:ext cx="285711" cy="368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 </a:t>
              </a:r>
            </a:p>
          </p:txBody>
        </p:sp>
      </p:grpSp>
      <p:grpSp>
        <p:nvGrpSpPr>
          <p:cNvPr id="47" name="Gruppieren 6"/>
          <p:cNvGrpSpPr>
            <a:grpSpLocks/>
          </p:cNvGrpSpPr>
          <p:nvPr/>
        </p:nvGrpSpPr>
        <p:grpSpPr bwMode="auto">
          <a:xfrm>
            <a:off x="10843288" y="4483153"/>
            <a:ext cx="1033462" cy="2036762"/>
            <a:chOff x="7672558" y="3748088"/>
            <a:chExt cx="1033292" cy="2036762"/>
          </a:xfrm>
        </p:grpSpPr>
        <p:sp>
          <p:nvSpPr>
            <p:cNvPr id="63" name="Rechteck 135"/>
            <p:cNvSpPr>
              <a:spLocks noChangeArrowheads="1"/>
            </p:cNvSpPr>
            <p:nvPr/>
          </p:nvSpPr>
          <p:spPr bwMode="auto">
            <a:xfrm>
              <a:off x="7686824" y="3748088"/>
              <a:ext cx="210278" cy="268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cxnSp>
          <p:nvCxnSpPr>
            <p:cNvPr id="64" name="Gerade Verbindung mit Pfeil 88"/>
            <p:cNvCxnSpPr>
              <a:cxnSpLocks noChangeShapeType="1"/>
            </p:cNvCxnSpPr>
            <p:nvPr/>
          </p:nvCxnSpPr>
          <p:spPr bwMode="auto">
            <a:xfrm>
              <a:off x="8052061" y="4154029"/>
              <a:ext cx="303243" cy="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Rechteck 1"/>
            <p:cNvSpPr>
              <a:spLocks noChangeArrowheads="1"/>
            </p:cNvSpPr>
            <p:nvPr/>
          </p:nvSpPr>
          <p:spPr bwMode="auto">
            <a:xfrm>
              <a:off x="7920406" y="3879399"/>
              <a:ext cx="785444" cy="1313314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Ellipse 192"/>
            <p:cNvSpPr>
              <a:spLocks noChangeArrowheads="1"/>
            </p:cNvSpPr>
            <p:nvPr/>
          </p:nvSpPr>
          <p:spPr bwMode="auto">
            <a:xfrm>
              <a:off x="7783625" y="4856625"/>
              <a:ext cx="261969" cy="234482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7" name="Rechteck 195"/>
            <p:cNvSpPr>
              <a:spLocks noChangeArrowheads="1"/>
            </p:cNvSpPr>
            <p:nvPr/>
          </p:nvSpPr>
          <p:spPr bwMode="auto">
            <a:xfrm>
              <a:off x="7672558" y="4566666"/>
              <a:ext cx="210967" cy="233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cxnSp>
          <p:nvCxnSpPr>
            <p:cNvPr id="68" name="Gerade Verbindung mit Pfeil 88"/>
            <p:cNvCxnSpPr>
              <a:cxnSpLocks noChangeShapeType="1"/>
            </p:cNvCxnSpPr>
            <p:nvPr/>
          </p:nvCxnSpPr>
          <p:spPr bwMode="auto">
            <a:xfrm flipV="1">
              <a:off x="8033248" y="4964514"/>
              <a:ext cx="279879" cy="183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Rechteck 1"/>
            <p:cNvSpPr>
              <a:spLocks noChangeArrowheads="1"/>
            </p:cNvSpPr>
            <p:nvPr/>
          </p:nvSpPr>
          <p:spPr bwMode="auto">
            <a:xfrm>
              <a:off x="7966075" y="5414963"/>
              <a:ext cx="3635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0" name="Ellipse 1"/>
            <p:cNvSpPr>
              <a:spLocks noChangeArrowheads="1"/>
            </p:cNvSpPr>
            <p:nvPr/>
          </p:nvSpPr>
          <p:spPr bwMode="auto">
            <a:xfrm>
              <a:off x="7795709" y="4031675"/>
              <a:ext cx="262848" cy="243978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8" name="Gruppieren 47"/>
          <p:cNvGrpSpPr>
            <a:grpSpLocks/>
          </p:cNvGrpSpPr>
          <p:nvPr/>
        </p:nvGrpSpPr>
        <p:grpSpPr bwMode="auto">
          <a:xfrm>
            <a:off x="9162125" y="4486328"/>
            <a:ext cx="1722438" cy="2030412"/>
            <a:chOff x="5999790" y="3976032"/>
            <a:chExt cx="1722785" cy="2031686"/>
          </a:xfrm>
        </p:grpSpPr>
        <p:sp>
          <p:nvSpPr>
            <p:cNvPr id="49" name="Rechteck 1"/>
            <p:cNvSpPr>
              <a:spLocks noChangeArrowheads="1"/>
            </p:cNvSpPr>
            <p:nvPr/>
          </p:nvSpPr>
          <p:spPr bwMode="auto">
            <a:xfrm>
              <a:off x="6262026" y="4093193"/>
              <a:ext cx="1272074" cy="131275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0" name="Rechteck 187"/>
            <p:cNvSpPr>
              <a:spLocks noChangeArrowheads="1"/>
            </p:cNvSpPr>
            <p:nvPr/>
          </p:nvSpPr>
          <p:spPr bwMode="auto">
            <a:xfrm>
              <a:off x="6809473" y="4236438"/>
              <a:ext cx="261850" cy="254261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Rechteck 188"/>
            <p:cNvSpPr>
              <a:spLocks noChangeArrowheads="1"/>
            </p:cNvSpPr>
            <p:nvPr/>
          </p:nvSpPr>
          <p:spPr bwMode="auto">
            <a:xfrm>
              <a:off x="6839998" y="5084454"/>
              <a:ext cx="261850" cy="23438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2" name="Gerade Verbindung mit Pfeil 190"/>
            <p:cNvCxnSpPr>
              <a:cxnSpLocks noChangeShapeType="1"/>
              <a:stCxn id="50" idx="3"/>
              <a:endCxn id="53" idx="2"/>
            </p:cNvCxnSpPr>
            <p:nvPr/>
          </p:nvCxnSpPr>
          <p:spPr bwMode="auto">
            <a:xfrm flipV="1">
              <a:off x="7071323" y="4361473"/>
              <a:ext cx="305547" cy="2095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3" name="Ellipse 192"/>
            <p:cNvSpPr>
              <a:spLocks noChangeArrowheads="1"/>
            </p:cNvSpPr>
            <p:nvPr/>
          </p:nvSpPr>
          <p:spPr bwMode="auto">
            <a:xfrm>
              <a:off x="7376870" y="4244282"/>
              <a:ext cx="261850" cy="23438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4" name="Gerade Verbindung mit Pfeil 194"/>
            <p:cNvCxnSpPr>
              <a:cxnSpLocks noChangeShapeType="1"/>
              <a:stCxn id="55" idx="7"/>
              <a:endCxn id="50" idx="1"/>
            </p:cNvCxnSpPr>
            <p:nvPr/>
          </p:nvCxnSpPr>
          <p:spPr bwMode="auto">
            <a:xfrm flipV="1">
              <a:off x="6347970" y="4363568"/>
              <a:ext cx="461503" cy="335114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Ellipse 196"/>
            <p:cNvSpPr>
              <a:spLocks noChangeArrowheads="1"/>
            </p:cNvSpPr>
            <p:nvPr/>
          </p:nvSpPr>
          <p:spPr bwMode="auto">
            <a:xfrm>
              <a:off x="6123479" y="4664357"/>
              <a:ext cx="263008" cy="23438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56" name="Gerade Verbindung mit Pfeil 194"/>
            <p:cNvCxnSpPr>
              <a:cxnSpLocks noChangeShapeType="1"/>
              <a:stCxn id="55" idx="5"/>
              <a:endCxn id="51" idx="1"/>
            </p:cNvCxnSpPr>
            <p:nvPr/>
          </p:nvCxnSpPr>
          <p:spPr bwMode="auto">
            <a:xfrm>
              <a:off x="6347970" y="4864415"/>
              <a:ext cx="492028" cy="33723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Gerade Verbindung mit Pfeil 190"/>
            <p:cNvCxnSpPr>
              <a:cxnSpLocks noChangeShapeType="1"/>
              <a:stCxn id="51" idx="3"/>
            </p:cNvCxnSpPr>
            <p:nvPr/>
          </p:nvCxnSpPr>
          <p:spPr bwMode="auto">
            <a:xfrm flipV="1">
              <a:off x="7101848" y="5200906"/>
              <a:ext cx="288971" cy="741"/>
            </a:xfrm>
            <a:prstGeom prst="straightConnector1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8" name="Ellipse 201"/>
            <p:cNvSpPr>
              <a:spLocks noChangeArrowheads="1"/>
            </p:cNvSpPr>
            <p:nvPr/>
          </p:nvSpPr>
          <p:spPr bwMode="auto">
            <a:xfrm>
              <a:off x="7390820" y="5083713"/>
              <a:ext cx="263009" cy="234383"/>
            </a:xfrm>
            <a:prstGeom prst="ellipse">
              <a:avLst/>
            </a:prstGeom>
            <a:solidFill>
              <a:schemeClr val="bg1"/>
            </a:solidFill>
            <a:ln w="1905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180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9" name="Rechteck 1"/>
            <p:cNvSpPr>
              <a:spLocks noChangeArrowheads="1"/>
            </p:cNvSpPr>
            <p:nvPr/>
          </p:nvSpPr>
          <p:spPr bwMode="auto">
            <a:xfrm>
              <a:off x="6301216" y="5637987"/>
              <a:ext cx="1144067" cy="369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18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adapter</a:t>
              </a:r>
              <a:r>
                <a:rPr lang="de-DE" altLang="de-DE" sz="1800" b="1" dirty="0">
                  <a:latin typeface="Calibri" panose="020F0502020204030204" pitchFamily="34" charset="0"/>
                  <a:cs typeface="Calibri" panose="020F0502020204030204" pitchFamily="34" charset="0"/>
                </a:rPr>
                <a:t> D</a:t>
              </a:r>
              <a:endParaRPr lang="de-DE" altLang="de-DE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Rechteck 134"/>
            <p:cNvSpPr>
              <a:spLocks noChangeArrowheads="1"/>
            </p:cNvSpPr>
            <p:nvPr/>
          </p:nvSpPr>
          <p:spPr bwMode="auto">
            <a:xfrm>
              <a:off x="5999790" y="4365104"/>
              <a:ext cx="210249" cy="24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1" name="Rechteck 134"/>
            <p:cNvSpPr>
              <a:spLocks noChangeArrowheads="1"/>
            </p:cNvSpPr>
            <p:nvPr/>
          </p:nvSpPr>
          <p:spPr bwMode="auto">
            <a:xfrm>
              <a:off x="7498790" y="4801505"/>
              <a:ext cx="210249" cy="24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62" name="Rechteck 134"/>
            <p:cNvSpPr>
              <a:spLocks noChangeArrowheads="1"/>
            </p:cNvSpPr>
            <p:nvPr/>
          </p:nvSpPr>
          <p:spPr bwMode="auto">
            <a:xfrm>
              <a:off x="7512326" y="3976032"/>
              <a:ext cx="210249" cy="244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de-DE" sz="1800" b="1">
                  <a:latin typeface="Calibri" panose="020F0502020204030204" pitchFamily="34" charset="0"/>
                  <a:cs typeface="Calibri" panose="020F0502020204030204" pitchFamily="34" charset="0"/>
                </a:rPr>
                <a:t>a</a:t>
              </a:r>
            </a:p>
          </p:txBody>
        </p:sp>
      </p:grpSp>
      <p:sp>
        <p:nvSpPr>
          <p:cNvPr id="77" name="Inhaltsplatzhalter 1"/>
          <p:cNvSpPr txBox="1">
            <a:spLocks/>
          </p:cNvSpPr>
          <p:nvPr/>
        </p:nvSpPr>
        <p:spPr bwMode="auto">
          <a:xfrm>
            <a:off x="6105842" y="4589742"/>
            <a:ext cx="1774656" cy="1119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de-DE" sz="18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reqirement</a:t>
            </a:r>
            <a:r>
              <a:rPr lang="en-US" altLang="de-DE" sz="18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de-DE" sz="18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nondeterministic choice</a:t>
            </a:r>
            <a:endParaRPr lang="en-US" altLang="de-DE" sz="1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58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0" grpId="0"/>
      <p:bldP spid="7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F3CF55-4EE4-47D4-A2C3-206F5FAF656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40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8496" y="872331"/>
            <a:ext cx="490891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To express a property </a:t>
            </a:r>
            <a:r>
              <a:rPr lang="de-DE" altLang="en-US" sz="2400" dirty="0" smtClean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 </a:t>
            </a:r>
            <a:endParaRPr lang="de-DE" altLang="en-US" sz="2400" dirty="0">
              <a:latin typeface="Symbol" panose="05050102010706020507" pitchFamily="18" charset="2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 a composition operator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en-US" sz="2400" baseline="-25000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Construct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an </a:t>
            </a:r>
            <a:r>
              <a:rPr lang="de-DE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</a:t>
            </a:r>
            <a:r>
              <a:rPr lang="de-DE" altLang="en-US" sz="2400" i="1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dapter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[</a:t>
            </a:r>
            <a:r>
              <a:rPr lang="de-DE" alt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] ;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replace</a:t>
            </a:r>
            <a:r>
              <a:rPr lang="en-US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en-US" sz="2400" baseline="-25000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  </a:t>
            </a:r>
            <a:r>
              <a:rPr lang="de-DE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by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en-US" sz="2400" dirty="0" smtClean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 [</a:t>
            </a:r>
            <a:r>
              <a:rPr lang="de-DE" alt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] •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 .</a:t>
            </a:r>
            <a:endParaRPr lang="de-DE" altLang="en-US" sz="2400" dirty="0">
              <a:latin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marL="0" indent="0">
              <a:buNone/>
              <a:defRPr/>
            </a:pP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Advantage (among others):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Composition of properties: </a:t>
            </a:r>
            <a:endParaRPr lang="en-US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[</a:t>
            </a:r>
            <a:r>
              <a:rPr lang="de-DE" alt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] • [</a:t>
            </a:r>
            <a:r>
              <a:rPr lang="de-DE" altLang="en-US" sz="2400" dirty="0">
                <a:latin typeface="Symbol" panose="05050102010706020507" pitchFamily="18" charset="2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de-DE" altLang="en-US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‘] •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B .</a:t>
            </a:r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1676401" y="73025"/>
            <a:ext cx="89249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Complex composition as </a:t>
            </a:r>
            <a:r>
              <a:rPr lang="en-US" altLang="en-US" sz="4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Adapter</a:t>
            </a:r>
            <a:endParaRPr lang="de-DE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6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liennummernplatzhalter 1"/>
          <p:cNvSpPr>
            <a:spLocks noGrp="1"/>
          </p:cNvSpPr>
          <p:nvPr>
            <p:ph type="sldNum" sz="quarter" idx="12"/>
          </p:nvPr>
        </p:nvSpPr>
        <p:spPr>
          <a:xfrm>
            <a:off x="8836071" y="6256338"/>
            <a:ext cx="27432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E7637FE-1337-4D2E-B9EE-1864E6C4AE0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 dirty="0"/>
          </a:p>
        </p:txBody>
      </p:sp>
      <p:sp>
        <p:nvSpPr>
          <p:cNvPr id="50179" name="Rechteck 1"/>
          <p:cNvSpPr>
            <a:spLocks noChangeArrowheads="1"/>
          </p:cNvSpPr>
          <p:nvPr/>
        </p:nvSpPr>
        <p:spPr bwMode="auto">
          <a:xfrm>
            <a:off x="8195483" y="4900554"/>
            <a:ext cx="35923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latin typeface="Arial Narrow" panose="020B0606020202030204" pitchFamily="34" charset="0"/>
              </a:rPr>
              <a:t>C</a:t>
            </a:r>
            <a:r>
              <a:rPr lang="de-DE" altLang="de-DE" sz="2000" dirty="0" smtClean="0">
                <a:sym typeface="Symbol" panose="05050102010706020507" pitchFamily="18" charset="2"/>
              </a:rPr>
              <a:t> </a:t>
            </a:r>
            <a:r>
              <a:rPr lang="de-DE" altLang="de-DE" sz="2000" dirty="0">
                <a:sym typeface="Symbol" panose="05050102010706020507" pitchFamily="18" charset="2"/>
              </a:rPr>
              <a:t>• </a:t>
            </a:r>
            <a:r>
              <a:rPr lang="de-DE" altLang="de-DE" sz="2000" b="1" dirty="0">
                <a:latin typeface="Arial Narrow" panose="020B0606020202030204" pitchFamily="34" charset="0"/>
              </a:rPr>
              <a:t>C</a:t>
            </a:r>
            <a:r>
              <a:rPr lang="de-DE" altLang="de-DE" sz="2000" dirty="0">
                <a:sym typeface="Symbol" panose="05050102010706020507" pitchFamily="18" charset="2"/>
              </a:rPr>
              <a:t> • </a:t>
            </a:r>
            <a:r>
              <a:rPr lang="de-DE" altLang="de-DE" sz="2000" b="1" dirty="0">
                <a:latin typeface="Arial Narrow" panose="020B0606020202030204" pitchFamily="34" charset="0"/>
              </a:rPr>
              <a:t>L</a:t>
            </a:r>
            <a:r>
              <a:rPr lang="de-DE" altLang="de-DE" sz="2000" dirty="0">
                <a:sym typeface="Symbol" panose="05050102010706020507" pitchFamily="18" charset="2"/>
              </a:rPr>
              <a:t> • </a:t>
            </a:r>
            <a:r>
              <a:rPr lang="de-DE" altLang="de-DE" sz="2000" b="1" dirty="0">
                <a:latin typeface="Arial Narrow" panose="020B0606020202030204" pitchFamily="34" charset="0"/>
              </a:rPr>
              <a:t>S </a:t>
            </a:r>
            <a:r>
              <a:rPr lang="de-DE" altLang="de-DE" sz="2000" dirty="0">
                <a:sym typeface="Symbol" panose="05050102010706020507" pitchFamily="18" charset="2"/>
              </a:rPr>
              <a:t>• </a:t>
            </a:r>
            <a:r>
              <a:rPr lang="de-DE" altLang="de-DE" sz="2000" b="1" dirty="0">
                <a:latin typeface="Arial Narrow" panose="020B0606020202030204" pitchFamily="34" charset="0"/>
              </a:rPr>
              <a:t>S </a:t>
            </a:r>
            <a:r>
              <a:rPr lang="de-DE" altLang="de-DE" sz="2000" dirty="0">
                <a:sym typeface="Symbol" panose="05050102010706020507" pitchFamily="18" charset="2"/>
              </a:rPr>
              <a:t>• </a:t>
            </a:r>
            <a:r>
              <a:rPr lang="de-DE" altLang="de-DE" sz="2000" b="1" dirty="0">
                <a:latin typeface="Arial Narrow" panose="020B0606020202030204" pitchFamily="34" charset="0"/>
                <a:sym typeface="Symbol" panose="05050102010706020507" pitchFamily="18" charset="2"/>
              </a:rPr>
              <a:t>E</a:t>
            </a:r>
            <a:r>
              <a:rPr lang="de-DE" altLang="de-DE" sz="2000" b="1" dirty="0">
                <a:latin typeface="Arial Narrow" panose="020B0606020202030204" pitchFamily="34" charset="0"/>
              </a:rPr>
              <a:t> </a:t>
            </a:r>
            <a:r>
              <a:rPr lang="de-DE" altLang="de-DE" sz="2000" dirty="0">
                <a:sym typeface="Symbol" panose="05050102010706020507" pitchFamily="18" charset="2"/>
              </a:rPr>
              <a:t>• </a:t>
            </a:r>
            <a:r>
              <a:rPr lang="de-DE" altLang="de-DE" sz="2000" b="1" dirty="0" err="1">
                <a:latin typeface="Arial Narrow" panose="020B0606020202030204" pitchFamily="34" charset="0"/>
              </a:rPr>
              <a:t>Sc</a:t>
            </a:r>
            <a:r>
              <a:rPr lang="de-DE" altLang="de-DE" sz="2000" dirty="0">
                <a:sym typeface="Symbol" panose="05050102010706020507" pitchFamily="18" charset="2"/>
              </a:rPr>
              <a:t> • </a:t>
            </a:r>
            <a:r>
              <a:rPr lang="de-DE" altLang="de-DE" sz="2000" b="1" dirty="0">
                <a:latin typeface="Arial Narrow" panose="020B0606020202030204" pitchFamily="34" charset="0"/>
              </a:rPr>
              <a:t>D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180" name="Rechteck 1"/>
          <p:cNvSpPr>
            <a:spLocks noChangeArrowheads="1"/>
          </p:cNvSpPr>
          <p:nvPr/>
        </p:nvSpPr>
        <p:spPr bwMode="auto">
          <a:xfrm>
            <a:off x="209098" y="4683125"/>
            <a:ext cx="23399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C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client</a:t>
            </a:r>
            <a:endParaRPr lang="de-DE" altLang="de-DE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L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load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balancer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S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service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de-DE" altLang="de-DE" sz="2000" b="1" dirty="0" err="1">
                <a:latin typeface="Arial Narrow" panose="020B0606020202030204" pitchFamily="34" charset="0"/>
                <a:cs typeface="Calibri" panose="020F0502020204030204" pitchFamily="34" charset="0"/>
              </a:rPr>
              <a:t>Sc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scheduler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D</a:t>
            </a:r>
            <a:r>
              <a:rPr lang="de-DE" altLang="de-DE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  <a:cs typeface="Calibri" panose="020F0502020204030204" pitchFamily="34" charset="0"/>
              </a:rPr>
              <a:t>E</a:t>
            </a:r>
            <a:r>
              <a:rPr lang="de-DE" altLang="de-DE" sz="2000" b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editor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181" name="Gruppieren 1"/>
          <p:cNvGrpSpPr>
            <a:grpSpLocks/>
          </p:cNvGrpSpPr>
          <p:nvPr/>
        </p:nvGrpSpPr>
        <p:grpSpPr bwMode="auto">
          <a:xfrm>
            <a:off x="394834" y="908050"/>
            <a:ext cx="7308850" cy="3424238"/>
            <a:chOff x="244475" y="193675"/>
            <a:chExt cx="7308850" cy="3424238"/>
          </a:xfrm>
        </p:grpSpPr>
        <p:sp>
          <p:nvSpPr>
            <p:cNvPr id="50186" name="Rechteck 24"/>
            <p:cNvSpPr>
              <a:spLocks noChangeArrowheads="1"/>
            </p:cNvSpPr>
            <p:nvPr/>
          </p:nvSpPr>
          <p:spPr bwMode="auto">
            <a:xfrm>
              <a:off x="1878013" y="193675"/>
              <a:ext cx="606425" cy="10922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87" name="Flussdiagramm: Grenzstelle 3"/>
            <p:cNvSpPr>
              <a:spLocks noChangeArrowheads="1"/>
            </p:cNvSpPr>
            <p:nvPr/>
          </p:nvSpPr>
          <p:spPr bwMode="auto">
            <a:xfrm>
              <a:off x="2339975" y="950913"/>
              <a:ext cx="4710113" cy="98425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88" name="Flussdiagramm: Grenzstelle 3"/>
            <p:cNvSpPr>
              <a:spLocks noChangeArrowheads="1"/>
            </p:cNvSpPr>
            <p:nvPr/>
          </p:nvSpPr>
          <p:spPr bwMode="auto">
            <a:xfrm>
              <a:off x="5867400" y="2462213"/>
              <a:ext cx="1152525" cy="90487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89" name="Flussdiagramm: Grenzstelle 3"/>
            <p:cNvSpPr>
              <a:spLocks noChangeArrowheads="1"/>
            </p:cNvSpPr>
            <p:nvPr/>
          </p:nvSpPr>
          <p:spPr bwMode="auto">
            <a:xfrm>
              <a:off x="5868988" y="1958975"/>
              <a:ext cx="1150937" cy="90488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0" name="Flussdiagramm: Grenzstelle 3"/>
            <p:cNvSpPr>
              <a:spLocks noChangeArrowheads="1"/>
            </p:cNvSpPr>
            <p:nvPr/>
          </p:nvSpPr>
          <p:spPr bwMode="auto">
            <a:xfrm>
              <a:off x="4140200" y="2030413"/>
              <a:ext cx="1152525" cy="90487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1" name="Flussdiagramm: Grenzstelle 3"/>
            <p:cNvSpPr>
              <a:spLocks noChangeArrowheads="1"/>
            </p:cNvSpPr>
            <p:nvPr/>
          </p:nvSpPr>
          <p:spPr bwMode="auto">
            <a:xfrm>
              <a:off x="4140200" y="3308350"/>
              <a:ext cx="1152525" cy="90488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2" name="Flussdiagramm: Grenzstelle 3"/>
            <p:cNvSpPr>
              <a:spLocks noChangeArrowheads="1"/>
            </p:cNvSpPr>
            <p:nvPr/>
          </p:nvSpPr>
          <p:spPr bwMode="auto">
            <a:xfrm>
              <a:off x="4140200" y="1527175"/>
              <a:ext cx="1152525" cy="88900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3" name="Flussdiagramm: Grenzstelle 3"/>
            <p:cNvSpPr>
              <a:spLocks noChangeArrowheads="1"/>
            </p:cNvSpPr>
            <p:nvPr/>
          </p:nvSpPr>
          <p:spPr bwMode="auto">
            <a:xfrm>
              <a:off x="4140200" y="2805113"/>
              <a:ext cx="1152525" cy="90487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4" name="Flussdiagramm: Grenzstelle 3"/>
            <p:cNvSpPr>
              <a:spLocks noChangeArrowheads="1"/>
            </p:cNvSpPr>
            <p:nvPr/>
          </p:nvSpPr>
          <p:spPr bwMode="auto">
            <a:xfrm rot="-2920218">
              <a:off x="518319" y="1013619"/>
              <a:ext cx="1630362" cy="114300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5" name="Flussdiagramm: Grenzstelle 3"/>
            <p:cNvSpPr>
              <a:spLocks noChangeArrowheads="1"/>
            </p:cNvSpPr>
            <p:nvPr/>
          </p:nvSpPr>
          <p:spPr bwMode="auto">
            <a:xfrm>
              <a:off x="827088" y="2095500"/>
              <a:ext cx="1152525" cy="88900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6" name="Flussdiagramm: Grenzstelle 3"/>
            <p:cNvSpPr>
              <a:spLocks noChangeArrowheads="1"/>
            </p:cNvSpPr>
            <p:nvPr/>
          </p:nvSpPr>
          <p:spPr bwMode="auto">
            <a:xfrm rot="-3494168">
              <a:off x="273844" y="1891507"/>
              <a:ext cx="2190750" cy="87312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7" name="Flussdiagramm: Grenzstelle 3"/>
            <p:cNvSpPr>
              <a:spLocks noChangeArrowheads="1"/>
            </p:cNvSpPr>
            <p:nvPr/>
          </p:nvSpPr>
          <p:spPr bwMode="auto">
            <a:xfrm>
              <a:off x="827088" y="3327400"/>
              <a:ext cx="1152525" cy="88900"/>
            </a:xfrm>
            <a:prstGeom prst="flowChartTerminator">
              <a:avLst/>
            </a:prstGeom>
            <a:solidFill>
              <a:srgbClr val="FF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8" name="Rechteck 1"/>
            <p:cNvSpPr>
              <a:spLocks noChangeArrowheads="1"/>
            </p:cNvSpPr>
            <p:nvPr/>
          </p:nvSpPr>
          <p:spPr bwMode="auto">
            <a:xfrm>
              <a:off x="244475" y="1285875"/>
              <a:ext cx="588963" cy="107791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199" name="Textfeld 12"/>
            <p:cNvSpPr txBox="1">
              <a:spLocks noChangeArrowheads="1"/>
            </p:cNvSpPr>
            <p:nvPr/>
          </p:nvSpPr>
          <p:spPr bwMode="auto">
            <a:xfrm>
              <a:off x="688975" y="1866900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50200" name="Textfeld 13"/>
            <p:cNvSpPr txBox="1">
              <a:spLocks noChangeArrowheads="1"/>
            </p:cNvSpPr>
            <p:nvPr/>
          </p:nvSpPr>
          <p:spPr bwMode="auto">
            <a:xfrm>
              <a:off x="688975" y="1389063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50201" name="Textfeld 17"/>
            <p:cNvSpPr txBox="1">
              <a:spLocks noChangeArrowheads="1"/>
            </p:cNvSpPr>
            <p:nvPr/>
          </p:nvSpPr>
          <p:spPr bwMode="auto">
            <a:xfrm>
              <a:off x="401638" y="1644650"/>
              <a:ext cx="2873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50202" name="Rechteck 24"/>
            <p:cNvSpPr>
              <a:spLocks noChangeArrowheads="1"/>
            </p:cNvSpPr>
            <p:nvPr/>
          </p:nvSpPr>
          <p:spPr bwMode="auto">
            <a:xfrm>
              <a:off x="1878013" y="1454150"/>
              <a:ext cx="606425" cy="2160588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203" name="Textfeld 25"/>
            <p:cNvSpPr txBox="1">
              <a:spLocks noChangeArrowheads="1"/>
            </p:cNvSpPr>
            <p:nvPr/>
          </p:nvSpPr>
          <p:spPr bwMode="auto">
            <a:xfrm>
              <a:off x="1735138" y="3141663"/>
              <a:ext cx="2873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50204" name="Textfeld 27"/>
            <p:cNvSpPr txBox="1">
              <a:spLocks noChangeArrowheads="1"/>
            </p:cNvSpPr>
            <p:nvPr/>
          </p:nvSpPr>
          <p:spPr bwMode="auto">
            <a:xfrm>
              <a:off x="1735138" y="1919288"/>
              <a:ext cx="2873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50205" name="Textfeld 28"/>
            <p:cNvSpPr txBox="1">
              <a:spLocks noChangeArrowheads="1"/>
            </p:cNvSpPr>
            <p:nvPr/>
          </p:nvSpPr>
          <p:spPr bwMode="auto">
            <a:xfrm>
              <a:off x="1735138" y="806450"/>
              <a:ext cx="2746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50206" name="Textfeld 35"/>
            <p:cNvSpPr txBox="1">
              <a:spLocks noChangeArrowheads="1"/>
            </p:cNvSpPr>
            <p:nvPr/>
          </p:nvSpPr>
          <p:spPr bwMode="auto">
            <a:xfrm>
              <a:off x="2051050" y="2246313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L</a:t>
              </a:r>
            </a:p>
          </p:txBody>
        </p:sp>
        <p:sp>
          <p:nvSpPr>
            <p:cNvPr id="50207" name="Textfeld 31"/>
            <p:cNvSpPr txBox="1">
              <a:spLocks noChangeArrowheads="1"/>
            </p:cNvSpPr>
            <p:nvPr/>
          </p:nvSpPr>
          <p:spPr bwMode="auto">
            <a:xfrm>
              <a:off x="2339975" y="806450"/>
              <a:ext cx="28733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50208" name="Rechteck 24"/>
            <p:cNvSpPr>
              <a:spLocks noChangeArrowheads="1"/>
            </p:cNvSpPr>
            <p:nvPr/>
          </p:nvSpPr>
          <p:spPr bwMode="auto">
            <a:xfrm>
              <a:off x="3563938" y="1238250"/>
              <a:ext cx="604837" cy="10795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grpSp>
          <p:nvGrpSpPr>
            <p:cNvPr id="50209" name="Gruppieren 1"/>
            <p:cNvGrpSpPr>
              <a:grpSpLocks/>
            </p:cNvGrpSpPr>
            <p:nvPr/>
          </p:nvGrpSpPr>
          <p:grpSpPr bwMode="auto">
            <a:xfrm>
              <a:off x="2320925" y="1865313"/>
              <a:ext cx="1374775" cy="400050"/>
              <a:chOff x="2332038" y="1556858"/>
              <a:chExt cx="1375624" cy="400530"/>
            </a:xfrm>
          </p:grpSpPr>
          <p:sp>
            <p:nvSpPr>
              <p:cNvPr id="50242" name="Flussdiagramm: Grenzstelle 3"/>
              <p:cNvSpPr>
                <a:spLocks noChangeArrowheads="1"/>
              </p:cNvSpPr>
              <p:nvPr/>
            </p:nvSpPr>
            <p:spPr bwMode="auto">
              <a:xfrm>
                <a:off x="2411413" y="1743075"/>
                <a:ext cx="1152525" cy="90488"/>
              </a:xfrm>
              <a:prstGeom prst="flowChartTerminator">
                <a:avLst/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50243" name="Textfeld 31"/>
              <p:cNvSpPr txBox="1">
                <a:spLocks noChangeArrowheads="1"/>
              </p:cNvSpPr>
              <p:nvPr/>
            </p:nvSpPr>
            <p:spPr bwMode="auto">
              <a:xfrm>
                <a:off x="2332038" y="1557338"/>
                <a:ext cx="28733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50244" name="Textfeld 25"/>
              <p:cNvSpPr txBox="1">
                <a:spLocks noChangeArrowheads="1"/>
              </p:cNvSpPr>
              <p:nvPr/>
            </p:nvSpPr>
            <p:spPr bwMode="auto">
              <a:xfrm>
                <a:off x="3419475" y="1556858"/>
                <a:ext cx="288187" cy="400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a</a:t>
                </a:r>
              </a:p>
            </p:txBody>
          </p:sp>
        </p:grpSp>
        <p:sp>
          <p:nvSpPr>
            <p:cNvPr id="50210" name="Textfeld 30"/>
            <p:cNvSpPr txBox="1">
              <a:spLocks noChangeArrowheads="1"/>
            </p:cNvSpPr>
            <p:nvPr/>
          </p:nvSpPr>
          <p:spPr bwMode="auto">
            <a:xfrm>
              <a:off x="4024313" y="1825625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50211" name="Textfeld 35"/>
            <p:cNvSpPr txBox="1">
              <a:spLocks noChangeArrowheads="1"/>
            </p:cNvSpPr>
            <p:nvPr/>
          </p:nvSpPr>
          <p:spPr bwMode="auto">
            <a:xfrm>
              <a:off x="3736975" y="1582738"/>
              <a:ext cx="28733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S</a:t>
              </a:r>
            </a:p>
          </p:txBody>
        </p:sp>
        <p:sp>
          <p:nvSpPr>
            <p:cNvPr id="50212" name="Textfeld 30"/>
            <p:cNvSpPr txBox="1">
              <a:spLocks noChangeArrowheads="1"/>
            </p:cNvSpPr>
            <p:nvPr/>
          </p:nvSpPr>
          <p:spPr bwMode="auto">
            <a:xfrm>
              <a:off x="4024313" y="1335088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d</a:t>
              </a:r>
            </a:p>
          </p:txBody>
        </p:sp>
        <p:sp>
          <p:nvSpPr>
            <p:cNvPr id="50213" name="Rechteck 24"/>
            <p:cNvSpPr>
              <a:spLocks noChangeArrowheads="1"/>
            </p:cNvSpPr>
            <p:nvPr/>
          </p:nvSpPr>
          <p:spPr bwMode="auto">
            <a:xfrm>
              <a:off x="3563938" y="2535238"/>
              <a:ext cx="604837" cy="107950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214" name="Textfeld 30"/>
            <p:cNvSpPr txBox="1">
              <a:spLocks noChangeArrowheads="1"/>
            </p:cNvSpPr>
            <p:nvPr/>
          </p:nvSpPr>
          <p:spPr bwMode="auto">
            <a:xfrm>
              <a:off x="4024313" y="3122613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50215" name="Textfeld 35"/>
            <p:cNvSpPr txBox="1">
              <a:spLocks noChangeArrowheads="1"/>
            </p:cNvSpPr>
            <p:nvPr/>
          </p:nvSpPr>
          <p:spPr bwMode="auto">
            <a:xfrm>
              <a:off x="3736975" y="2879725"/>
              <a:ext cx="28733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S</a:t>
              </a:r>
            </a:p>
          </p:txBody>
        </p:sp>
        <p:sp>
          <p:nvSpPr>
            <p:cNvPr id="50216" name="Textfeld 30"/>
            <p:cNvSpPr txBox="1">
              <a:spLocks noChangeArrowheads="1"/>
            </p:cNvSpPr>
            <p:nvPr/>
          </p:nvSpPr>
          <p:spPr bwMode="auto">
            <a:xfrm>
              <a:off x="4024313" y="2632075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d</a:t>
              </a:r>
            </a:p>
          </p:txBody>
        </p:sp>
        <p:grpSp>
          <p:nvGrpSpPr>
            <p:cNvPr id="50217" name="Gruppieren 8"/>
            <p:cNvGrpSpPr>
              <a:grpSpLocks/>
            </p:cNvGrpSpPr>
            <p:nvPr/>
          </p:nvGrpSpPr>
          <p:grpSpPr bwMode="auto">
            <a:xfrm>
              <a:off x="5119688" y="1238250"/>
              <a:ext cx="965200" cy="2351088"/>
              <a:chOff x="5263079" y="1844824"/>
              <a:chExt cx="965105" cy="2350502"/>
            </a:xfrm>
          </p:grpSpPr>
          <p:sp>
            <p:nvSpPr>
              <p:cNvPr id="50234" name="Rechteck 24"/>
              <p:cNvSpPr>
                <a:spLocks noChangeArrowheads="1"/>
              </p:cNvSpPr>
              <p:nvPr/>
            </p:nvSpPr>
            <p:spPr bwMode="auto">
              <a:xfrm>
                <a:off x="5407065" y="1844824"/>
                <a:ext cx="677103" cy="2350502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50235" name="Textfeld 25"/>
              <p:cNvSpPr txBox="1">
                <a:spLocks noChangeArrowheads="1"/>
              </p:cNvSpPr>
              <p:nvPr/>
            </p:nvSpPr>
            <p:spPr bwMode="auto">
              <a:xfrm>
                <a:off x="5263079" y="3722022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50236" name="Textfeld 26"/>
              <p:cNvSpPr txBox="1">
                <a:spLocks noChangeArrowheads="1"/>
              </p:cNvSpPr>
              <p:nvPr/>
            </p:nvSpPr>
            <p:spPr bwMode="auto">
              <a:xfrm>
                <a:off x="5263079" y="3238412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d</a:t>
                </a:r>
              </a:p>
            </p:txBody>
          </p:sp>
          <p:sp>
            <p:nvSpPr>
              <p:cNvPr id="50237" name="Textfeld 27"/>
              <p:cNvSpPr txBox="1">
                <a:spLocks noChangeArrowheads="1"/>
              </p:cNvSpPr>
              <p:nvPr/>
            </p:nvSpPr>
            <p:spPr bwMode="auto">
              <a:xfrm>
                <a:off x="5263079" y="2452863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50238" name="Textfeld 28"/>
              <p:cNvSpPr txBox="1">
                <a:spLocks noChangeArrowheads="1"/>
              </p:cNvSpPr>
              <p:nvPr/>
            </p:nvSpPr>
            <p:spPr bwMode="auto">
              <a:xfrm>
                <a:off x="5263079" y="1988840"/>
                <a:ext cx="26075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d</a:t>
                </a:r>
              </a:p>
            </p:txBody>
          </p:sp>
          <p:sp>
            <p:nvSpPr>
              <p:cNvPr id="50239" name="Textfeld 30"/>
              <p:cNvSpPr txBox="1">
                <a:spLocks noChangeArrowheads="1"/>
              </p:cNvSpPr>
              <p:nvPr/>
            </p:nvSpPr>
            <p:spPr bwMode="auto">
              <a:xfrm>
                <a:off x="5940212" y="2884836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50240" name="Textfeld 31"/>
              <p:cNvSpPr txBox="1">
                <a:spLocks noChangeArrowheads="1"/>
              </p:cNvSpPr>
              <p:nvPr/>
            </p:nvSpPr>
            <p:spPr bwMode="auto">
              <a:xfrm>
                <a:off x="5940212" y="2388050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d</a:t>
                </a:r>
              </a:p>
            </p:txBody>
          </p:sp>
          <p:sp>
            <p:nvSpPr>
              <p:cNvPr id="50241" name="Textfeld 35"/>
              <p:cNvSpPr txBox="1">
                <a:spLocks noChangeArrowheads="1"/>
              </p:cNvSpPr>
              <p:nvPr/>
            </p:nvSpPr>
            <p:spPr bwMode="auto">
              <a:xfrm>
                <a:off x="5508164" y="2990488"/>
                <a:ext cx="504026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 err="1">
                    <a:latin typeface="Arial Narrow" panose="020B0606020202030204" pitchFamily="34" charset="0"/>
                  </a:rPr>
                  <a:t>Sc</a:t>
                </a:r>
                <a:endParaRPr lang="de-DE" altLang="de-DE" sz="2000" b="1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50218" name="Gruppieren 9"/>
            <p:cNvGrpSpPr>
              <a:grpSpLocks/>
            </p:cNvGrpSpPr>
            <p:nvPr/>
          </p:nvGrpSpPr>
          <p:grpSpPr bwMode="auto">
            <a:xfrm>
              <a:off x="6804025" y="715963"/>
              <a:ext cx="749300" cy="2900362"/>
              <a:chOff x="6775247" y="1320721"/>
              <a:chExt cx="749141" cy="2900367"/>
            </a:xfrm>
          </p:grpSpPr>
          <p:sp>
            <p:nvSpPr>
              <p:cNvPr id="50229" name="Rechteck 24"/>
              <p:cNvSpPr>
                <a:spLocks noChangeArrowheads="1"/>
              </p:cNvSpPr>
              <p:nvPr/>
            </p:nvSpPr>
            <p:spPr bwMode="auto">
              <a:xfrm>
                <a:off x="6919233" y="1320721"/>
                <a:ext cx="605155" cy="2900367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50230" name="Textfeld 25"/>
              <p:cNvSpPr txBox="1">
                <a:spLocks noChangeArrowheads="1"/>
              </p:cNvSpPr>
              <p:nvPr/>
            </p:nvSpPr>
            <p:spPr bwMode="auto">
              <a:xfrm>
                <a:off x="6775247" y="2904498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50231" name="Textfeld 26"/>
              <p:cNvSpPr txBox="1">
                <a:spLocks noChangeArrowheads="1"/>
              </p:cNvSpPr>
              <p:nvPr/>
            </p:nvSpPr>
            <p:spPr bwMode="auto">
              <a:xfrm>
                <a:off x="6775247" y="2420888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d</a:t>
                </a:r>
              </a:p>
            </p:txBody>
          </p:sp>
          <p:sp>
            <p:nvSpPr>
              <p:cNvPr id="50232" name="Textfeld 28"/>
              <p:cNvSpPr txBox="1">
                <a:spLocks noChangeArrowheads="1"/>
              </p:cNvSpPr>
              <p:nvPr/>
            </p:nvSpPr>
            <p:spPr bwMode="auto">
              <a:xfrm>
                <a:off x="6775247" y="1412776"/>
                <a:ext cx="260757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b</a:t>
                </a:r>
              </a:p>
            </p:txBody>
          </p:sp>
          <p:sp>
            <p:nvSpPr>
              <p:cNvPr id="50233" name="Textfeld 35"/>
              <p:cNvSpPr txBox="1">
                <a:spLocks noChangeArrowheads="1"/>
              </p:cNvSpPr>
              <p:nvPr/>
            </p:nvSpPr>
            <p:spPr bwMode="auto">
              <a:xfrm>
                <a:off x="7063339" y="2774464"/>
                <a:ext cx="287972" cy="4001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D</a:t>
                </a:r>
              </a:p>
            </p:txBody>
          </p:sp>
        </p:grpSp>
        <p:sp>
          <p:nvSpPr>
            <p:cNvPr id="50219" name="Rechteck 1"/>
            <p:cNvSpPr>
              <a:spLocks noChangeArrowheads="1"/>
            </p:cNvSpPr>
            <p:nvPr/>
          </p:nvSpPr>
          <p:spPr bwMode="auto">
            <a:xfrm>
              <a:off x="244475" y="2540000"/>
              <a:ext cx="588963" cy="1077913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50220" name="Textfeld 12"/>
            <p:cNvSpPr txBox="1">
              <a:spLocks noChangeArrowheads="1"/>
            </p:cNvSpPr>
            <p:nvPr/>
          </p:nvSpPr>
          <p:spPr bwMode="auto">
            <a:xfrm>
              <a:off x="690563" y="3121025"/>
              <a:ext cx="2873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50221" name="Textfeld 13"/>
            <p:cNvSpPr txBox="1">
              <a:spLocks noChangeArrowheads="1"/>
            </p:cNvSpPr>
            <p:nvPr/>
          </p:nvSpPr>
          <p:spPr bwMode="auto">
            <a:xfrm>
              <a:off x="688975" y="2641600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50222" name="Textfeld 17"/>
            <p:cNvSpPr txBox="1">
              <a:spLocks noChangeArrowheads="1"/>
            </p:cNvSpPr>
            <p:nvPr/>
          </p:nvSpPr>
          <p:spPr bwMode="auto">
            <a:xfrm>
              <a:off x="401638" y="2898775"/>
              <a:ext cx="28733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50223" name="Textfeld 35"/>
            <p:cNvSpPr txBox="1">
              <a:spLocks noChangeArrowheads="1"/>
            </p:cNvSpPr>
            <p:nvPr/>
          </p:nvSpPr>
          <p:spPr bwMode="auto">
            <a:xfrm>
              <a:off x="2051050" y="623888"/>
              <a:ext cx="2889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E</a:t>
              </a:r>
            </a:p>
          </p:txBody>
        </p:sp>
        <p:sp>
          <p:nvSpPr>
            <p:cNvPr id="50224" name="Textfeld 28"/>
            <p:cNvSpPr txBox="1">
              <a:spLocks noChangeArrowheads="1"/>
            </p:cNvSpPr>
            <p:nvPr/>
          </p:nvSpPr>
          <p:spPr bwMode="auto">
            <a:xfrm>
              <a:off x="1714500" y="303213"/>
              <a:ext cx="27463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b</a:t>
              </a:r>
            </a:p>
          </p:txBody>
        </p:sp>
        <p:grpSp>
          <p:nvGrpSpPr>
            <p:cNvPr id="50225" name="Gruppieren 70"/>
            <p:cNvGrpSpPr>
              <a:grpSpLocks/>
            </p:cNvGrpSpPr>
            <p:nvPr/>
          </p:nvGrpSpPr>
          <p:grpSpPr bwMode="auto">
            <a:xfrm>
              <a:off x="2316163" y="3100388"/>
              <a:ext cx="1376362" cy="400050"/>
              <a:chOff x="2332038" y="1556858"/>
              <a:chExt cx="1375624" cy="400530"/>
            </a:xfrm>
          </p:grpSpPr>
          <p:sp>
            <p:nvSpPr>
              <p:cNvPr id="50226" name="Flussdiagramm: Grenzstelle 3"/>
              <p:cNvSpPr>
                <a:spLocks noChangeArrowheads="1"/>
              </p:cNvSpPr>
              <p:nvPr/>
            </p:nvSpPr>
            <p:spPr bwMode="auto">
              <a:xfrm>
                <a:off x="2411413" y="1743075"/>
                <a:ext cx="1152525" cy="90488"/>
              </a:xfrm>
              <a:prstGeom prst="flowChartTerminator">
                <a:avLst/>
              </a:prstGeom>
              <a:solidFill>
                <a:srgbClr val="FFFFCC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50227" name="Textfeld 31"/>
              <p:cNvSpPr txBox="1">
                <a:spLocks noChangeArrowheads="1"/>
              </p:cNvSpPr>
              <p:nvPr/>
            </p:nvSpPr>
            <p:spPr bwMode="auto">
              <a:xfrm>
                <a:off x="2332038" y="1557338"/>
                <a:ext cx="28733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50228" name="Textfeld 25"/>
              <p:cNvSpPr txBox="1">
                <a:spLocks noChangeArrowheads="1"/>
              </p:cNvSpPr>
              <p:nvPr/>
            </p:nvSpPr>
            <p:spPr bwMode="auto">
              <a:xfrm>
                <a:off x="3419475" y="1556858"/>
                <a:ext cx="288187" cy="40018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a</a:t>
                </a:r>
              </a:p>
            </p:txBody>
          </p:sp>
        </p:grpSp>
      </p:grpSp>
      <p:sp>
        <p:nvSpPr>
          <p:cNvPr id="50182" name="Rechteck 1"/>
          <p:cNvSpPr>
            <a:spLocks noChangeArrowheads="1"/>
          </p:cNvSpPr>
          <p:nvPr/>
        </p:nvSpPr>
        <p:spPr bwMode="auto">
          <a:xfrm>
            <a:off x="2122034" y="5300664"/>
            <a:ext cx="2592388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messages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     client or load bal.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  <a:cs typeface="Calibri" panose="020F0502020204030204" pitchFamily="34" charset="0"/>
              </a:rPr>
              <a:t>b</a:t>
            </a:r>
            <a:r>
              <a:rPr lang="de-DE" alt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messages to client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     or editor</a:t>
            </a:r>
          </a:p>
        </p:txBody>
      </p:sp>
      <p:sp>
        <p:nvSpPr>
          <p:cNvPr id="50183" name="Rechteck 1"/>
          <p:cNvSpPr>
            <a:spLocks noChangeArrowheads="1"/>
          </p:cNvSpPr>
          <p:nvPr/>
        </p:nvSpPr>
        <p:spPr bwMode="auto">
          <a:xfrm>
            <a:off x="4930323" y="5300664"/>
            <a:ext cx="259238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  <a:cs typeface="Calibri" panose="020F0502020204030204" pitchFamily="34" charset="0"/>
              </a:rPr>
              <a:t>c</a:t>
            </a:r>
            <a:r>
              <a:rPr lang="de-DE" alt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  message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     service or schedul.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  <a:cs typeface="Calibri" panose="020F0502020204030204" pitchFamily="34" charset="0"/>
              </a:rPr>
              <a:t>d</a:t>
            </a:r>
            <a:r>
              <a:rPr lang="de-DE" altLang="de-DE" sz="2000" b="1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message to service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000">
                <a:latin typeface="Calibri" panose="020F0502020204030204" pitchFamily="34" charset="0"/>
                <a:cs typeface="Calibri" panose="020F0502020204030204" pitchFamily="34" charset="0"/>
              </a:rPr>
              <a:t>     or schleduler</a:t>
            </a:r>
          </a:p>
        </p:txBody>
      </p:sp>
      <p:sp>
        <p:nvSpPr>
          <p:cNvPr id="50184" name="Rechteck 1"/>
          <p:cNvSpPr>
            <a:spLocks noChangeArrowheads="1"/>
          </p:cNvSpPr>
          <p:nvPr/>
        </p:nvSpPr>
        <p:spPr bwMode="auto">
          <a:xfrm>
            <a:off x="1452562" y="44450"/>
            <a:ext cx="932338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Example</a:t>
            </a:r>
            <a:r>
              <a:rPr lang="de-DE" alt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a </a:t>
            </a:r>
            <a:r>
              <a:rPr lang="de-DE" altLang="de-DE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small</a:t>
            </a:r>
            <a:r>
              <a:rPr lang="de-DE" alt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computer</a:t>
            </a:r>
            <a:r>
              <a:rPr lang="de-DE" altLang="de-DE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architecture</a:t>
            </a:r>
            <a:endParaRPr lang="de-DE" altLang="de-DE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8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F0E7C5-99D0-4703-A676-BCA398FAEEC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400" dirty="0"/>
          </a:p>
        </p:txBody>
      </p:sp>
      <p:pic>
        <p:nvPicPr>
          <p:cNvPr id="52227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28" y="982664"/>
            <a:ext cx="6624638" cy="308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03388" y="115888"/>
            <a:ext cx="8820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Preservation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properties</a:t>
            </a:r>
            <a:endParaRPr lang="de-DE" alt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230" name="Ellipse 14"/>
          <p:cNvSpPr>
            <a:spLocks noChangeArrowheads="1"/>
          </p:cNvSpPr>
          <p:nvPr/>
        </p:nvSpPr>
        <p:spPr bwMode="auto">
          <a:xfrm>
            <a:off x="7303392" y="4832351"/>
            <a:ext cx="287337" cy="288925"/>
          </a:xfrm>
          <a:prstGeom prst="ellipse">
            <a:avLst/>
          </a:prstGeom>
          <a:solidFill>
            <a:srgbClr val="FFC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grpSp>
        <p:nvGrpSpPr>
          <p:cNvPr id="13" name="Gruppieren 12"/>
          <p:cNvGrpSpPr/>
          <p:nvPr/>
        </p:nvGrpSpPr>
        <p:grpSpPr>
          <a:xfrm>
            <a:off x="3002903" y="6309320"/>
            <a:ext cx="288032" cy="288032"/>
            <a:chOff x="6948264" y="4941168"/>
            <a:chExt cx="288032" cy="28803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4" name="Ellipse 13"/>
            <p:cNvSpPr/>
            <p:nvPr/>
          </p:nvSpPr>
          <p:spPr bwMode="auto">
            <a:xfrm>
              <a:off x="6948264" y="4941168"/>
              <a:ext cx="288032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7055636" y="5043488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/>
            </a:p>
          </p:txBody>
        </p:sp>
      </p:grpSp>
      <p:grpSp>
        <p:nvGrpSpPr>
          <p:cNvPr id="16" name="Gruppieren 15"/>
          <p:cNvGrpSpPr/>
          <p:nvPr/>
        </p:nvGrpSpPr>
        <p:grpSpPr>
          <a:xfrm>
            <a:off x="2210815" y="4828744"/>
            <a:ext cx="288032" cy="288032"/>
            <a:chOff x="6948264" y="4941168"/>
            <a:chExt cx="288032" cy="288032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7" name="Ellipse 16"/>
            <p:cNvSpPr/>
            <p:nvPr/>
          </p:nvSpPr>
          <p:spPr bwMode="auto">
            <a:xfrm>
              <a:off x="6948264" y="4941168"/>
              <a:ext cx="288032" cy="288032"/>
            </a:xfrm>
            <a:prstGeom prst="ellipse">
              <a:avLst/>
            </a:prstGeom>
            <a:grp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7055636" y="5043488"/>
              <a:ext cx="72008" cy="72008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52233" name="Ellipse 25"/>
          <p:cNvSpPr>
            <a:spLocks noChangeArrowheads="1"/>
          </p:cNvSpPr>
          <p:nvPr/>
        </p:nvSpPr>
        <p:spPr bwMode="auto">
          <a:xfrm>
            <a:off x="6114353" y="6396038"/>
            <a:ext cx="215900" cy="215900"/>
          </a:xfrm>
          <a:prstGeom prst="ellipse">
            <a:avLst/>
          </a:prstGeom>
          <a:solidFill>
            <a:srgbClr val="FFC000"/>
          </a:solidFill>
          <a:ln w="5715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20" name="Inhaltsplatzhalter 6"/>
          <p:cNvSpPr>
            <a:spLocks noGrp="1"/>
          </p:cNvSpPr>
          <p:nvPr>
            <p:ph sz="half" idx="4294967295"/>
          </p:nvPr>
        </p:nvSpPr>
        <p:spPr>
          <a:xfrm>
            <a:off x="129266" y="982664"/>
            <a:ext cx="2152862" cy="200959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Example</a:t>
            </a:r>
            <a:r>
              <a:rPr lang="de-DE" alt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</a:p>
          <a:p>
            <a:pPr marL="0" indent="0">
              <a:buNone/>
            </a:pP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</a:t>
            </a:r>
            <a:r>
              <a:rPr lang="de-DE" alt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rental</a:t>
            </a:r>
            <a:r>
              <a:rPr lang="de-DE" alt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business</a:t>
            </a:r>
            <a:r>
              <a:rPr lang="de-DE" alt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process</a:t>
            </a:r>
            <a:endParaRPr lang="de-DE" altLang="en-US" sz="20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altLang="en-US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</a:t>
            </a:r>
            <a:r>
              <a:rPr lang="de-DE" alt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 </a:t>
            </a: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trafic</a:t>
            </a:r>
            <a:r>
              <a:rPr lang="de-DE" altLang="en-US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de-DE" altLang="en-US" sz="20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jam</a:t>
            </a:r>
            <a:endParaRPr lang="de-DE" sz="2000" dirty="0"/>
          </a:p>
        </p:txBody>
      </p:sp>
      <p:sp>
        <p:nvSpPr>
          <p:cNvPr id="3" name="AutoShape 3"/>
          <p:cNvSpPr>
            <a:spLocks noChangeAspect="1" noChangeArrowheads="1" noTextEdit="1"/>
          </p:cNvSpPr>
          <p:nvPr/>
        </p:nvSpPr>
        <p:spPr bwMode="auto">
          <a:xfrm>
            <a:off x="2210691" y="4370388"/>
            <a:ext cx="69850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691" y="4370388"/>
            <a:ext cx="69897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7303392" y="6283387"/>
            <a:ext cx="1992113" cy="4380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 rot="21118436">
            <a:off x="9280909" y="4433189"/>
            <a:ext cx="2522537" cy="1387709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en-US" altLang="en-US" sz="24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A</a:t>
            </a:r>
            <a:r>
              <a:rPr lang="de-DE" altLang="en-US" sz="2400" b="1" dirty="0"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>
                <a:latin typeface="Arial Narrow" panose="020B0606020202030204" pitchFamily="34" charset="0"/>
                <a:cs typeface="Calibri" panose="020F0502020204030204" pitchFamily="34" charset="0"/>
              </a:rPr>
              <a:t>B</a:t>
            </a:r>
            <a:r>
              <a:rPr lang="de-DE" altLang="en-US" sz="2400" b="1" dirty="0"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>
                <a:latin typeface="Arial Narrow" panose="020B0606020202030204" pitchFamily="34" charset="0"/>
                <a:cs typeface="Calibri" panose="020F0502020204030204" pitchFamily="34" charset="0"/>
              </a:rPr>
              <a:t>C</a:t>
            </a:r>
            <a:r>
              <a:rPr lang="de-DE" altLang="en-US" sz="2400" b="1" dirty="0"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>
                <a:latin typeface="Arial Narrow" panose="020B0606020202030204" pitchFamily="34" charset="0"/>
                <a:cs typeface="Calibri" panose="020F0502020204030204" pitchFamily="34" charset="0"/>
              </a:rPr>
              <a:t>D</a:t>
            </a:r>
            <a:r>
              <a:rPr lang="de-DE" altLang="en-US" sz="2400" b="1" dirty="0"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>
                <a:latin typeface="Arial Narrow" panose="020B0606020202030204" pitchFamily="34" charset="0"/>
                <a:cs typeface="Calibri" panose="020F0502020204030204" pitchFamily="34" charset="0"/>
              </a:rPr>
              <a:t>E</a:t>
            </a:r>
            <a:r>
              <a:rPr lang="de-DE" altLang="en-US" sz="2400" b="1" dirty="0">
                <a:latin typeface="Arial Narrow" panose="020B0606020202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en-US" altLang="en-US" sz="24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F</a:t>
            </a:r>
          </a:p>
          <a:p>
            <a:pPr marL="0" indent="0">
              <a:buNone/>
              <a:defRPr/>
            </a:pP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sound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construktion</a:t>
            </a:r>
            <a:endParaRPr lang="en-US" altLang="en-US" sz="2400" i="1" kern="0" dirty="0">
              <a:latin typeface="Arial Narrow" panose="020B0606020202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en-US" altLang="en-US" sz="2400" b="1" kern="0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</a:t>
            </a:r>
            <a:endParaRPr lang="en-US" altLang="en-US" sz="2400" b="1" kern="0" dirty="0">
              <a:latin typeface="Arial Narrow" panose="020B0606020202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 rot="21109698">
            <a:off x="9419535" y="2436183"/>
            <a:ext cx="2109471" cy="1279525"/>
          </a:xfrm>
          <a:prstGeom prst="rect">
            <a:avLst/>
          </a:prstGeom>
          <a:solidFill>
            <a:srgbClr val="FFFFCC"/>
          </a:solidFill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en-US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A, … F </a:t>
            </a:r>
            <a:endParaRPr lang="de-DE" altLang="en-US" sz="2400" b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aparently</a:t>
            </a:r>
            <a:r>
              <a:rPr lang="de-DE" altLang="en-US" sz="2400" i="1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2400" i="1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sound</a:t>
            </a:r>
            <a:endParaRPr lang="de-DE" altLang="en-US" sz="2400" i="1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74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86D37723-A993-4F03-84FF-E5BF6D43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" y="1004395"/>
            <a:ext cx="5501357" cy="5681090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9698" y="0"/>
            <a:ext cx="3790055" cy="1000101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BPMN </a:t>
            </a:r>
            <a:endParaRPr lang="de-DE" sz="3200" dirty="0"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50E6148E-D746-44F7-8B7D-214733F43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373" y="1015775"/>
            <a:ext cx="5760627" cy="5681091"/>
          </a:xfrm>
          <a:prstGeom prst="rect">
            <a:avLst/>
          </a:prstGeom>
        </p:spPr>
      </p:pic>
      <p:cxnSp>
        <p:nvCxnSpPr>
          <p:cNvPr id="7" name="Gerader Verbinder 6"/>
          <p:cNvCxnSpPr/>
          <p:nvPr/>
        </p:nvCxnSpPr>
        <p:spPr>
          <a:xfrm>
            <a:off x="6096000" y="970441"/>
            <a:ext cx="0" cy="55873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2"/>
          <p:cNvSpPr txBox="1">
            <a:spLocks/>
          </p:cNvSpPr>
          <p:nvPr/>
        </p:nvSpPr>
        <p:spPr>
          <a:xfrm>
            <a:off x="6213021" y="13610"/>
            <a:ext cx="5935435" cy="1000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latin typeface="+mn-lt"/>
              </a:rPr>
              <a:t>components</a:t>
            </a:r>
            <a:endParaRPr lang="de-DE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9698" y="0"/>
            <a:ext cx="3790055" cy="1000101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BPMN</a:t>
            </a:r>
            <a:endParaRPr lang="de-DE" sz="3200" dirty="0">
              <a:latin typeface="+mn-lt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6096000" y="970441"/>
            <a:ext cx="0" cy="55873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Grafik 7">
            <a:extLst>
              <a:ext uri="{FF2B5EF4-FFF2-40B4-BE49-F238E27FC236}">
                <a16:creationId xmlns:a16="http://schemas.microsoft.com/office/drawing/2014/main" id="{0D424688-FF2B-42AA-BDB1-36E9A8181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483" y="1038675"/>
            <a:ext cx="5777061" cy="568109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6D37723-A993-4F03-84FF-E5BF6D43B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9" y="1004395"/>
            <a:ext cx="5501357" cy="5681090"/>
          </a:xfrm>
          <a:prstGeom prst="rect">
            <a:avLst/>
          </a:prstGeom>
        </p:spPr>
      </p:pic>
      <p:sp>
        <p:nvSpPr>
          <p:cNvPr id="14" name="Titel 2"/>
          <p:cNvSpPr txBox="1">
            <a:spLocks/>
          </p:cNvSpPr>
          <p:nvPr/>
        </p:nvSpPr>
        <p:spPr>
          <a:xfrm>
            <a:off x="6213021" y="106137"/>
            <a:ext cx="5935435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latin typeface="+mn-lt"/>
              </a:rPr>
              <a:t>Buyer</a:t>
            </a:r>
            <a:r>
              <a:rPr lang="de-DE" altLang="de-DE" sz="3200" dirty="0"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 •</a:t>
            </a:r>
            <a:r>
              <a:rPr lang="de-DE" sz="3200" dirty="0" smtClean="0">
                <a:latin typeface="+mn-lt"/>
              </a:rPr>
              <a:t> Reseller</a:t>
            </a:r>
          </a:p>
          <a:p>
            <a:endParaRPr lang="de-DE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84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9698" y="0"/>
            <a:ext cx="3790055" cy="1000101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BPMN </a:t>
            </a:r>
            <a:endParaRPr lang="de-DE" sz="3200" dirty="0">
              <a:latin typeface="+mn-lt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6096000" y="970441"/>
            <a:ext cx="0" cy="55873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>
            <a:extLst>
              <a:ext uri="{FF2B5EF4-FFF2-40B4-BE49-F238E27FC236}">
                <a16:creationId xmlns:a16="http://schemas.microsoft.com/office/drawing/2014/main" id="{86D37723-A993-4F03-84FF-E5BF6D43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" y="1004395"/>
            <a:ext cx="5501357" cy="568109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DA01119-381F-4670-AB43-DC3BAD2E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4372" y="1044349"/>
            <a:ext cx="5785314" cy="5681090"/>
          </a:xfrm>
          <a:prstGeom prst="rect">
            <a:avLst/>
          </a:prstGeom>
        </p:spPr>
      </p:pic>
      <p:sp>
        <p:nvSpPr>
          <p:cNvPr id="13" name="Titel 2"/>
          <p:cNvSpPr txBox="1">
            <a:spLocks/>
          </p:cNvSpPr>
          <p:nvPr/>
        </p:nvSpPr>
        <p:spPr>
          <a:xfrm>
            <a:off x="6213021" y="106136"/>
            <a:ext cx="5935435" cy="907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latin typeface="+mn-lt"/>
              </a:rPr>
              <a:t>Buyer</a:t>
            </a:r>
            <a:r>
              <a:rPr lang="de-DE" altLang="de-DE" sz="3200" dirty="0"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 •</a:t>
            </a:r>
            <a:r>
              <a:rPr lang="de-DE" sz="3200" dirty="0" smtClean="0">
                <a:latin typeface="+mn-lt"/>
              </a:rPr>
              <a:t> Reseller</a:t>
            </a:r>
            <a:r>
              <a:rPr lang="de-DE" altLang="de-DE" sz="3200" dirty="0"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 •</a:t>
            </a:r>
            <a:r>
              <a:rPr lang="de-DE" sz="3200" dirty="0" smtClean="0">
                <a:latin typeface="+mn-lt"/>
              </a:rPr>
              <a:t> Payment </a:t>
            </a:r>
            <a:r>
              <a:rPr lang="de-DE" sz="3200" dirty="0" err="1" smtClean="0">
                <a:latin typeface="+mn-lt"/>
              </a:rPr>
              <a:t>Org</a:t>
            </a:r>
            <a:r>
              <a:rPr lang="de-DE" sz="3200" dirty="0" smtClean="0">
                <a:latin typeface="+mn-lt"/>
              </a:rPr>
              <a:t> </a:t>
            </a:r>
          </a:p>
          <a:p>
            <a:endParaRPr lang="de-DE" sz="32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392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4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3963" y="2373082"/>
            <a:ext cx="4196916" cy="373579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84518" y="763569"/>
            <a:ext cx="5564997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Given: </a:t>
            </a:r>
          </a:p>
          <a:p>
            <a:pPr>
              <a:defRPr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 computer network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Some nodes serve as</a:t>
            </a:r>
          </a:p>
          <a:p>
            <a:pPr>
              <a:defRPr/>
            </a:pPr>
            <a:r>
              <a:rPr lang="en-US" sz="2400" dirty="0" smtClean="0"/>
              <a:t>     </a:t>
            </a:r>
            <a:r>
              <a:rPr lang="en-US" sz="2400" dirty="0" smtClean="0">
                <a:solidFill>
                  <a:schemeClr val="accent1"/>
                </a:solidFill>
              </a:rPr>
              <a:t>coordinators</a:t>
            </a:r>
            <a:r>
              <a:rPr lang="en-US" sz="2400" dirty="0" smtClean="0"/>
              <a:t> for </a:t>
            </a:r>
            <a:r>
              <a:rPr lang="en-US" sz="2400" dirty="0" smtClean="0">
                <a:solidFill>
                  <a:srgbClr val="FF0000"/>
                </a:solidFill>
              </a:rPr>
              <a:t>clients</a:t>
            </a:r>
            <a:r>
              <a:rPr lang="en-US" sz="2400" dirty="0" smtClean="0"/>
              <a:t>.</a:t>
            </a:r>
          </a:p>
          <a:p>
            <a:pPr>
              <a:defRPr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A “source” client wants to become 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a “target” client of another coordinator.</a:t>
            </a:r>
          </a:p>
          <a:p>
            <a:pPr>
              <a:defRPr/>
            </a:pPr>
            <a:r>
              <a:rPr lang="en-US" sz="2400" dirty="0" smtClean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coordinators may </a:t>
            </a:r>
          </a:p>
          <a:p>
            <a:pPr>
              <a:defRPr/>
            </a:pPr>
            <a:r>
              <a:rPr lang="en-US" sz="2400" dirty="0"/>
              <a:t> </a:t>
            </a:r>
            <a:r>
              <a:rPr lang="en-US" sz="2400" dirty="0" smtClean="0"/>
              <a:t>     grant or decline this wish.</a:t>
            </a:r>
          </a:p>
          <a:p>
            <a:pPr>
              <a:defRPr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dirty="0" smtClean="0"/>
              <a:t>The nodes communicate … </a:t>
            </a:r>
          </a:p>
        </p:txBody>
      </p:sp>
      <p:sp>
        <p:nvSpPr>
          <p:cNvPr id="13" name="Titel 3"/>
          <p:cNvSpPr txBox="1">
            <a:spLocks/>
          </p:cNvSpPr>
          <p:nvPr/>
        </p:nvSpPr>
        <p:spPr>
          <a:xfrm>
            <a:off x="167045" y="6357099"/>
            <a:ext cx="2309708" cy="3619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* by Arno Jacobsen</a:t>
            </a:r>
            <a:endParaRPr lang="en-US" sz="1800" dirty="0">
              <a:latin typeface="+mn-lt"/>
            </a:endParaRPr>
          </a:p>
        </p:txBody>
      </p:sp>
      <p:cxnSp>
        <p:nvCxnSpPr>
          <p:cNvPr id="5" name="Gerader Verbinder 4"/>
          <p:cNvCxnSpPr/>
          <p:nvPr/>
        </p:nvCxnSpPr>
        <p:spPr>
          <a:xfrm flipH="1">
            <a:off x="7000068" y="3037668"/>
            <a:ext cx="309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6"/>
          <p:cNvCxnSpPr>
            <a:endCxn id="10" idx="2"/>
          </p:cNvCxnSpPr>
          <p:nvPr/>
        </p:nvCxnSpPr>
        <p:spPr>
          <a:xfrm flipV="1">
            <a:off x="6958740" y="2986008"/>
            <a:ext cx="3886122" cy="1695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ieren 21"/>
          <p:cNvGrpSpPr/>
          <p:nvPr/>
        </p:nvGrpSpPr>
        <p:grpSpPr>
          <a:xfrm>
            <a:off x="6774665" y="3105416"/>
            <a:ext cx="256399" cy="830200"/>
            <a:chOff x="6774665" y="3105416"/>
            <a:chExt cx="256399" cy="830200"/>
          </a:xfrm>
        </p:grpSpPr>
        <p:sp>
          <p:nvSpPr>
            <p:cNvPr id="3" name="Ellipse 2"/>
            <p:cNvSpPr/>
            <p:nvPr/>
          </p:nvSpPr>
          <p:spPr>
            <a:xfrm>
              <a:off x="6774665" y="3105416"/>
              <a:ext cx="165315" cy="18081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865749" y="3754801"/>
              <a:ext cx="165315" cy="1808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Gerader Verbinder 19"/>
            <p:cNvCxnSpPr>
              <a:stCxn id="14" idx="0"/>
              <a:endCxn id="3" idx="4"/>
            </p:cNvCxnSpPr>
            <p:nvPr/>
          </p:nvCxnSpPr>
          <p:spPr>
            <a:xfrm flipH="1" flipV="1">
              <a:off x="6857323" y="3286231"/>
              <a:ext cx="91084" cy="4685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10844862" y="2235372"/>
            <a:ext cx="515243" cy="841043"/>
            <a:chOff x="10844862" y="2235372"/>
            <a:chExt cx="515243" cy="841043"/>
          </a:xfrm>
        </p:grpSpPr>
        <p:sp>
          <p:nvSpPr>
            <p:cNvPr id="10" name="Ellipse 9"/>
            <p:cNvSpPr/>
            <p:nvPr/>
          </p:nvSpPr>
          <p:spPr>
            <a:xfrm>
              <a:off x="10844862" y="2895600"/>
              <a:ext cx="165315" cy="18081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1194790" y="2235372"/>
              <a:ext cx="165315" cy="1808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Gerader Verbinder 22"/>
            <p:cNvCxnSpPr>
              <a:endCxn id="15" idx="3"/>
            </p:cNvCxnSpPr>
            <p:nvPr/>
          </p:nvCxnSpPr>
          <p:spPr>
            <a:xfrm flipV="1">
              <a:off x="10927519" y="2389707"/>
              <a:ext cx="291481" cy="5288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/>
        </p:nvGrpSpPr>
        <p:grpSpPr>
          <a:xfrm>
            <a:off x="7769813" y="5166096"/>
            <a:ext cx="271224" cy="833379"/>
            <a:chOff x="7769813" y="5166096"/>
            <a:chExt cx="271224" cy="833379"/>
          </a:xfrm>
        </p:grpSpPr>
        <p:sp>
          <p:nvSpPr>
            <p:cNvPr id="11" name="Ellipse 10"/>
            <p:cNvSpPr/>
            <p:nvPr/>
          </p:nvSpPr>
          <p:spPr>
            <a:xfrm>
              <a:off x="7769813" y="5166096"/>
              <a:ext cx="165315" cy="180815"/>
            </a:xfrm>
            <a:prstGeom prst="ellips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lipse 25"/>
            <p:cNvSpPr/>
            <p:nvPr/>
          </p:nvSpPr>
          <p:spPr>
            <a:xfrm>
              <a:off x="7875722" y="5818660"/>
              <a:ext cx="165315" cy="18081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Gerader Verbinder 26"/>
            <p:cNvCxnSpPr>
              <a:stCxn id="26" idx="0"/>
            </p:cNvCxnSpPr>
            <p:nvPr/>
          </p:nvCxnSpPr>
          <p:spPr>
            <a:xfrm flipH="1" flipV="1">
              <a:off x="7867296" y="5350090"/>
              <a:ext cx="91084" cy="46857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itel 3"/>
          <p:cNvSpPr txBox="1">
            <a:spLocks/>
          </p:cNvSpPr>
          <p:nvPr/>
        </p:nvSpPr>
        <p:spPr>
          <a:xfrm>
            <a:off x="6523950" y="3702845"/>
            <a:ext cx="1044390" cy="67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source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" name="Titel 3"/>
          <p:cNvSpPr txBox="1">
            <a:spLocks/>
          </p:cNvSpPr>
          <p:nvPr/>
        </p:nvSpPr>
        <p:spPr>
          <a:xfrm>
            <a:off x="10587090" y="1757808"/>
            <a:ext cx="1044390" cy="6764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target</a:t>
            </a:r>
            <a:endParaRPr lang="en-US" sz="2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5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360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69698" y="0"/>
            <a:ext cx="3790055" cy="1000101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BPMN</a:t>
            </a:r>
            <a:endParaRPr lang="de-DE" sz="3200" dirty="0">
              <a:latin typeface="+mn-lt"/>
            </a:endParaRPr>
          </a:p>
        </p:txBody>
      </p:sp>
      <p:cxnSp>
        <p:nvCxnSpPr>
          <p:cNvPr id="7" name="Gerader Verbinder 6"/>
          <p:cNvCxnSpPr/>
          <p:nvPr/>
        </p:nvCxnSpPr>
        <p:spPr>
          <a:xfrm>
            <a:off x="6096000" y="970441"/>
            <a:ext cx="0" cy="558737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el 2"/>
          <p:cNvSpPr txBox="1">
            <a:spLocks/>
          </p:cNvSpPr>
          <p:nvPr/>
        </p:nvSpPr>
        <p:spPr>
          <a:xfrm>
            <a:off x="6213021" y="106136"/>
            <a:ext cx="5935435" cy="907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200" dirty="0" err="1" smtClean="0">
                <a:latin typeface="+mn-lt"/>
              </a:rPr>
              <a:t>Buyer</a:t>
            </a:r>
            <a:r>
              <a:rPr lang="de-DE" altLang="de-DE" sz="3200" dirty="0"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 •</a:t>
            </a:r>
            <a:r>
              <a:rPr lang="de-DE" sz="3200" dirty="0" smtClean="0">
                <a:latin typeface="+mn-lt"/>
              </a:rPr>
              <a:t> Reseller</a:t>
            </a:r>
            <a:r>
              <a:rPr lang="de-DE" altLang="de-DE" sz="3200" dirty="0"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 •</a:t>
            </a:r>
            <a:r>
              <a:rPr lang="de-DE" sz="3200" dirty="0" smtClean="0">
                <a:latin typeface="+mn-lt"/>
              </a:rPr>
              <a:t> Payment </a:t>
            </a:r>
            <a:r>
              <a:rPr lang="de-DE" sz="3200" dirty="0" err="1" smtClean="0">
                <a:latin typeface="+mn-lt"/>
              </a:rPr>
              <a:t>Org</a:t>
            </a:r>
            <a:r>
              <a:rPr lang="de-DE" sz="3200" dirty="0" smtClean="0">
                <a:latin typeface="+mn-lt"/>
              </a:rPr>
              <a:t> </a:t>
            </a:r>
          </a:p>
          <a:p>
            <a:r>
              <a:rPr lang="de-DE" altLang="de-DE" sz="3200" dirty="0" smtClean="0">
                <a:latin typeface="+mn-lt"/>
                <a:cs typeface="Calibri" panose="020F0502020204030204" pitchFamily="34" charset="0"/>
                <a:sym typeface="Symbol" panose="05050102010706020507" pitchFamily="18" charset="2"/>
              </a:rPr>
              <a:t>• </a:t>
            </a:r>
            <a:r>
              <a:rPr lang="de-DE" sz="3200" dirty="0" err="1" smtClean="0">
                <a:latin typeface="+mn-lt"/>
              </a:rPr>
              <a:t>Manufacturer</a:t>
            </a:r>
            <a:endParaRPr lang="de-DE" sz="2000" dirty="0">
              <a:latin typeface="+mn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6D37723-A993-4F03-84FF-E5BF6D43B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9" y="1004395"/>
            <a:ext cx="5501357" cy="56810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BA6A285-31B9-48E6-AFB7-9B5925DB7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120" y="1053707"/>
            <a:ext cx="5514649" cy="566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72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F3615-178D-4125-A06A-D1713ECE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6679"/>
            <a:ext cx="12087616" cy="905392"/>
          </a:xfrm>
        </p:spPr>
        <p:txBody>
          <a:bodyPr/>
          <a:lstStyle/>
          <a:p>
            <a:r>
              <a:rPr lang="de-DE" dirty="0" smtClean="0">
                <a:latin typeface="+mn-lt"/>
              </a:rPr>
              <a:t>SAP:TAM  </a:t>
            </a:r>
            <a:r>
              <a:rPr lang="de-DE" sz="3200" dirty="0" err="1" smtClean="0">
                <a:latin typeface="+mn-lt"/>
              </a:rPr>
              <a:t>Standardized</a:t>
            </a:r>
            <a:r>
              <a:rPr lang="de-DE" sz="3200" dirty="0" smtClean="0">
                <a:latin typeface="+mn-lt"/>
              </a:rPr>
              <a:t> </a:t>
            </a:r>
            <a:r>
              <a:rPr lang="de-DE" sz="3200" dirty="0">
                <a:latin typeface="+mn-lt"/>
              </a:rPr>
              <a:t>Technical </a:t>
            </a:r>
            <a:r>
              <a:rPr lang="de-DE" sz="3200" dirty="0" err="1">
                <a:latin typeface="+mn-lt"/>
              </a:rPr>
              <a:t>Architecture</a:t>
            </a:r>
            <a:r>
              <a:rPr lang="de-DE" sz="3200" dirty="0">
                <a:latin typeface="+mn-lt"/>
              </a:rPr>
              <a:t> Modeling</a:t>
            </a:r>
          </a:p>
        </p:txBody>
      </p:sp>
      <p:pic>
        <p:nvPicPr>
          <p:cNvPr id="4" name="Grafik 4" descr="Ein Bild, das Screenshot enthält.&#10;&#10;Mit sehr hoher Zuverlässigkeit generierte Beschreibung">
            <a:extLst>
              <a:ext uri="{FF2B5EF4-FFF2-40B4-BE49-F238E27FC236}">
                <a16:creationId xmlns:a16="http://schemas.microsoft.com/office/drawing/2014/main" id="{DB847E97-3B0A-4480-B0AF-3BD39D0E60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7634" y="987056"/>
            <a:ext cx="10296731" cy="5494309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6D9B267-90E3-4656-AFA6-09EE0DD71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3BE85-293D-47B9-8485-D9E01F230C52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15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B34979F-BF82-4A2A-AA98-44043B6AEBC3}"/>
              </a:ext>
            </a:extLst>
          </p:cNvPr>
          <p:cNvGrpSpPr/>
          <p:nvPr/>
        </p:nvGrpSpPr>
        <p:grpSpPr>
          <a:xfrm>
            <a:off x="357725" y="946495"/>
            <a:ext cx="11605913" cy="5494309"/>
            <a:chOff x="357725" y="946495"/>
            <a:chExt cx="11605913" cy="549430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FF1AED6E-ABCA-40D3-BD66-B506CCBEE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725" y="946495"/>
              <a:ext cx="962308" cy="5494309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59AB29B5-0B86-4F1B-867A-943DDE238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0493" y="946495"/>
              <a:ext cx="2860126" cy="756438"/>
            </a:xfrm>
            <a:prstGeom prst="rect">
              <a:avLst/>
            </a:prstGeom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EEE55868-E013-4762-97AD-61548DF8B3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6978" y="2303154"/>
              <a:ext cx="3146525" cy="1407160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90FA4CBD-4620-4321-827B-59B8C8F60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0993" y="946495"/>
              <a:ext cx="7412645" cy="4754619"/>
            </a:xfrm>
            <a:prstGeom prst="rect">
              <a:avLst/>
            </a:prstGeom>
          </p:spPr>
        </p:pic>
      </p:grpSp>
      <p:sp>
        <p:nvSpPr>
          <p:cNvPr id="10" name="Titel 1">
            <a:extLst>
              <a:ext uri="{FF2B5EF4-FFF2-40B4-BE49-F238E27FC236}">
                <a16:creationId xmlns:a16="http://schemas.microsoft.com/office/drawing/2014/main" id="{091F3615-178D-4125-A06A-D1713ECE31DC}"/>
              </a:ext>
            </a:extLst>
          </p:cNvPr>
          <p:cNvSpPr txBox="1">
            <a:spLocks/>
          </p:cNvSpPr>
          <p:nvPr/>
        </p:nvSpPr>
        <p:spPr>
          <a:xfrm>
            <a:off x="681718" y="0"/>
            <a:ext cx="7821387" cy="87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latin typeface="+mn-lt"/>
              </a:rPr>
              <a:t>Five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components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91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1F3615-178D-4125-A06A-D1713ECE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6769" y="40992"/>
            <a:ext cx="4114800" cy="796895"/>
          </a:xfrm>
        </p:spPr>
        <p:txBody>
          <a:bodyPr/>
          <a:lstStyle/>
          <a:p>
            <a:r>
              <a:rPr lang="de-DE" dirty="0" err="1" smtClean="0">
                <a:latin typeface="+mn-lt"/>
              </a:rPr>
              <a:t>composed</a:t>
            </a:r>
            <a:r>
              <a:rPr lang="de-DE" dirty="0" smtClean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92BDC8F-45AB-4FBD-B7AC-3942D3243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685" y="991628"/>
            <a:ext cx="11273896" cy="545079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91F3615-178D-4125-A06A-D1713ECE31DC}"/>
              </a:ext>
            </a:extLst>
          </p:cNvPr>
          <p:cNvSpPr txBox="1">
            <a:spLocks/>
          </p:cNvSpPr>
          <p:nvPr/>
        </p:nvSpPr>
        <p:spPr>
          <a:xfrm>
            <a:off x="681719" y="0"/>
            <a:ext cx="4629584" cy="878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 smtClean="0">
                <a:latin typeface="+mn-lt"/>
              </a:rPr>
              <a:t>Five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components</a:t>
            </a:r>
            <a:r>
              <a:rPr lang="de-DE" dirty="0" smtClean="0">
                <a:latin typeface="+mn-lt"/>
              </a:rPr>
              <a:t> 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525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1136537" y="-132035"/>
            <a:ext cx="9704846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so,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achieve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conceptually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0" y="1726102"/>
            <a:ext cx="5881335" cy="469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components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marL="0" indent="0"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  <a:defRPr/>
            </a:pP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Strict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at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interface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marL="0" indent="0"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Liberal at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inner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structure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096000" y="1045838"/>
            <a:ext cx="5750784" cy="5317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altLang="de-DE" sz="2400" i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/>
          </a:p>
        </p:txBody>
      </p:sp>
      <p:sp>
        <p:nvSpPr>
          <p:cNvPr id="5" name="Textfeld 4"/>
          <p:cNvSpPr txBox="1">
            <a:spLocks noChangeArrowheads="1"/>
          </p:cNvSpPr>
          <p:nvPr/>
        </p:nvSpPr>
        <p:spPr bwMode="auto">
          <a:xfrm rot="21013701">
            <a:off x="5839922" y="2064421"/>
            <a:ext cx="3712853" cy="2862322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de-DE" altLang="de-DE" sz="3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de-DE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  <a:r>
              <a:rPr lang="de-DE" altLang="de-DE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de-DE" altLang="de-DE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3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distinguish</a:t>
            </a:r>
            <a:r>
              <a:rPr lang="de-DE" altLang="de-DE" sz="3600" b="1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de-DE" altLang="de-DE" sz="3600" b="1" i="1" dirty="0" err="1" smtClean="0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left</a:t>
            </a:r>
            <a:r>
              <a:rPr lang="de-DE" altLang="de-DE" sz="3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3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de-DE" altLang="de-DE" sz="3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i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</a:t>
            </a:r>
            <a:r>
              <a:rPr lang="de-DE" altLang="de-DE" sz="3600" b="1" i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36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altLang="de-DE" sz="3600" b="1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nterface</a:t>
            </a:r>
            <a:r>
              <a:rPr lang="de-DE" altLang="de-DE" sz="3600" b="1" i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60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ChangeArrowheads="1"/>
          </p:cNvSpPr>
          <p:nvPr/>
        </p:nvSpPr>
        <p:spPr bwMode="auto">
          <a:xfrm>
            <a:off x="1671424" y="0"/>
            <a:ext cx="91471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3.3 </a:t>
            </a:r>
            <a:r>
              <a:rPr lang="de-DE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de-DE" altLang="en-US" sz="4000" i="1" dirty="0" err="1">
                <a:latin typeface="Calibri" panose="020F0502020204030204" pitchFamily="34" charset="0"/>
                <a:cs typeface="Calibri" panose="020F0502020204030204" pitchFamily="34" charset="0"/>
              </a:rPr>
              <a:t>seams</a:t>
            </a:r>
            <a:r>
              <a:rPr lang="de-DE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de-DE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de-DE" altLang="en-US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endParaRPr lang="de-DE" alt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5ABAFF-32AA-48B8-AAFA-F7929225D3C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400"/>
          </a:p>
        </p:txBody>
      </p:sp>
      <p:sp>
        <p:nvSpPr>
          <p:cNvPr id="33796" name="Rechteck 5"/>
          <p:cNvSpPr>
            <a:spLocks noChangeArrowheads="1"/>
          </p:cNvSpPr>
          <p:nvPr/>
        </p:nvSpPr>
        <p:spPr bwMode="auto">
          <a:xfrm>
            <a:off x="4740597" y="2648683"/>
            <a:ext cx="638718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 well as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Early </a:t>
            </a:r>
            <a:r>
              <a:rPr lang="en-US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architecture description </a:t>
            </a:r>
            <a:r>
              <a:rPr lang="en-US" altLang="de-DE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languages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Rapide</a:t>
            </a:r>
            <a:endParaRPr lang="en-US" altLang="de-D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Wright</a:t>
            </a:r>
            <a:endParaRPr lang="en-US" altLang="de-D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Weaves</a:t>
            </a:r>
            <a:endParaRPr lang="en-US" altLang="de-D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7824" y="889194"/>
            <a:ext cx="4422183" cy="5738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canonical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, universal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de-DE" altLang="de-DE" sz="24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composed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systems</a:t>
            </a: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independent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  <a:defRPr/>
            </a:pP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semantical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kern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contents</a:t>
            </a:r>
            <a:r>
              <a:rPr lang="de-DE" altLang="de-DE" sz="240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</a:p>
          <a:p>
            <a:pPr marL="0" indent="0">
              <a:buNone/>
              <a:defRPr/>
            </a:pPr>
            <a:endParaRPr lang="de-DE" altLang="de-DE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Motivted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by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Interface description languages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DARWIN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>
                <a:latin typeface="Calibri" panose="020F0502020204030204" pitchFamily="34" charset="0"/>
                <a:cs typeface="Calibri" panose="020F0502020204030204" pitchFamily="34" charset="0"/>
              </a:rPr>
              <a:t>RADL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AADL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Idea: specify the interface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before you program </a:t>
            </a:r>
            <a:endParaRPr lang="en-US" altLang="de-DE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he operations</a:t>
            </a:r>
            <a:r>
              <a:rPr lang="en-US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de-DE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de-DE" altLang="de-DE" sz="24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en-US" sz="24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48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7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7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tangle 2"/>
          <p:cNvSpPr txBox="1">
            <a:spLocks noChangeArrowheads="1"/>
          </p:cNvSpPr>
          <p:nvPr/>
        </p:nvSpPr>
        <p:spPr bwMode="auto">
          <a:xfrm>
            <a:off x="1531939" y="14289"/>
            <a:ext cx="9147175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n-US" sz="4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Problem</a:t>
            </a:r>
            <a:endParaRPr lang="en-US" altLang="en-US" sz="4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FB236B-C4D6-406F-9233-F81A88D69D5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400"/>
          </a:p>
        </p:txBody>
      </p:sp>
      <p:sp>
        <p:nvSpPr>
          <p:cNvPr id="33796" name="Rechteck 5"/>
          <p:cNvSpPr>
            <a:spLocks noChangeArrowheads="1"/>
          </p:cNvSpPr>
          <p:nvPr/>
        </p:nvSpPr>
        <p:spPr bwMode="auto">
          <a:xfrm>
            <a:off x="393405" y="912867"/>
            <a:ext cx="5746897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Let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   =</a:t>
            </a:r>
            <a:r>
              <a:rPr lang="de-DE" altLang="de-DE" sz="2400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def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  A</a:t>
            </a:r>
            <a:r>
              <a:rPr lang="de-DE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• … •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A</a:t>
            </a:r>
            <a:r>
              <a:rPr lang="de-DE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. </a:t>
            </a:r>
          </a:p>
          <a:p>
            <a:pPr>
              <a:buFontTx/>
              <a:buNone/>
            </a:pP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recompute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all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not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possible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Idea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store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enough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buFontTx/>
              <a:buNone/>
            </a:pP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composing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de-DE" altLang="de-DE" sz="2400" baseline="-25000" dirty="0" smtClean="0">
                <a:latin typeface="Calibri" panose="020F0502020204030204" pitchFamily="34" charset="0"/>
                <a:cs typeface="Calibri" panose="020F0502020204030204" pitchFamily="34" charset="0"/>
              </a:rPr>
              <a:t>i   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de-DE" altLang="de-DE" sz="2400" dirty="0"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de-DE" altLang="de-DE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seam</a:t>
            </a:r>
            <a:r>
              <a:rPr lang="de-DE" altLang="de-DE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!. </a:t>
            </a:r>
            <a:endParaRPr lang="de-DE" altLang="de-DE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31" y="699185"/>
            <a:ext cx="3938442" cy="597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78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528371" y="176309"/>
            <a:ext cx="10873051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remember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upon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composition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096000" y="1045838"/>
            <a:ext cx="5750784" cy="5317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altLang="de-DE" sz="2400" i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85055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/>
          <p:cNvGrpSpPr/>
          <p:nvPr/>
        </p:nvGrpSpPr>
        <p:grpSpPr>
          <a:xfrm>
            <a:off x="981557" y="723254"/>
            <a:ext cx="4742481" cy="3960466"/>
            <a:chOff x="981557" y="723254"/>
            <a:chExt cx="4742481" cy="3960466"/>
          </a:xfrm>
        </p:grpSpPr>
        <p:grpSp>
          <p:nvGrpSpPr>
            <p:cNvPr id="44" name="Gruppieren 1"/>
            <p:cNvGrpSpPr>
              <a:grpSpLocks/>
            </p:cNvGrpSpPr>
            <p:nvPr/>
          </p:nvGrpSpPr>
          <p:grpSpPr bwMode="auto">
            <a:xfrm>
              <a:off x="981557" y="723254"/>
              <a:ext cx="4742481" cy="3368299"/>
              <a:chOff x="1879600" y="1341438"/>
              <a:chExt cx="603250" cy="1292225"/>
            </a:xfrm>
          </p:grpSpPr>
          <p:sp>
            <p:nvSpPr>
              <p:cNvPr id="45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46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47" name="Textfeld 35"/>
            <p:cNvSpPr txBox="1">
              <a:spLocks noChangeArrowheads="1"/>
            </p:cNvSpPr>
            <p:nvPr/>
          </p:nvSpPr>
          <p:spPr bwMode="auto">
            <a:xfrm>
              <a:off x="3110952" y="4283610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400"/>
          </a:p>
        </p:txBody>
      </p:sp>
      <p:grpSp>
        <p:nvGrpSpPr>
          <p:cNvPr id="10248" name="Gruppieren 1"/>
          <p:cNvGrpSpPr>
            <a:grpSpLocks/>
          </p:cNvGrpSpPr>
          <p:nvPr/>
        </p:nvGrpSpPr>
        <p:grpSpPr bwMode="auto">
          <a:xfrm>
            <a:off x="1398881" y="980728"/>
            <a:ext cx="3816406" cy="2593975"/>
            <a:chOff x="468313" y="979488"/>
            <a:chExt cx="3816350" cy="2593975"/>
          </a:xfrm>
        </p:grpSpPr>
        <p:grpSp>
          <p:nvGrpSpPr>
            <p:cNvPr id="10252" name="Gruppieren 1"/>
            <p:cNvGrpSpPr>
              <a:grpSpLocks/>
            </p:cNvGrpSpPr>
            <p:nvPr/>
          </p:nvGrpSpPr>
          <p:grpSpPr bwMode="auto">
            <a:xfrm>
              <a:off x="636588" y="981075"/>
              <a:ext cx="1198562" cy="1800225"/>
              <a:chOff x="1879600" y="1341438"/>
              <a:chExt cx="603250" cy="1292225"/>
            </a:xfrm>
          </p:grpSpPr>
          <p:sp>
            <p:nvSpPr>
              <p:cNvPr id="10266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0267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254" name="Textfeld 1"/>
            <p:cNvSpPr txBox="1">
              <a:spLocks noChangeArrowheads="1"/>
            </p:cNvSpPr>
            <p:nvPr/>
          </p:nvSpPr>
          <p:spPr bwMode="auto">
            <a:xfrm>
              <a:off x="468313" y="1157288"/>
              <a:ext cx="33178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0255" name="Textfeld 24"/>
            <p:cNvSpPr txBox="1">
              <a:spLocks noChangeArrowheads="1"/>
            </p:cNvSpPr>
            <p:nvPr/>
          </p:nvSpPr>
          <p:spPr bwMode="auto">
            <a:xfrm>
              <a:off x="1646238" y="1157288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10256" name="Textfeld 25"/>
            <p:cNvSpPr txBox="1">
              <a:spLocks noChangeArrowheads="1"/>
            </p:cNvSpPr>
            <p:nvPr/>
          </p:nvSpPr>
          <p:spPr bwMode="auto">
            <a:xfrm>
              <a:off x="1631950" y="2020888"/>
              <a:ext cx="347663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0257" name="Textfeld 26"/>
            <p:cNvSpPr txBox="1">
              <a:spLocks noChangeArrowheads="1"/>
            </p:cNvSpPr>
            <p:nvPr/>
          </p:nvSpPr>
          <p:spPr bwMode="auto">
            <a:xfrm>
              <a:off x="873125" y="1012825"/>
              <a:ext cx="7270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00B050"/>
                  </a:solidFill>
                  <a:latin typeface="Arial Narrow" panose="020B0606020202030204" pitchFamily="34" charset="0"/>
                </a:rPr>
                <a:t>(d,e)</a:t>
              </a:r>
            </a:p>
          </p:txBody>
        </p:sp>
        <p:grpSp>
          <p:nvGrpSpPr>
            <p:cNvPr id="10258" name="Gruppieren 1"/>
            <p:cNvGrpSpPr>
              <a:grpSpLocks/>
            </p:cNvGrpSpPr>
            <p:nvPr/>
          </p:nvGrpSpPr>
          <p:grpSpPr bwMode="auto">
            <a:xfrm>
              <a:off x="2941638" y="979488"/>
              <a:ext cx="1198562" cy="1800225"/>
              <a:chOff x="1879600" y="1341438"/>
              <a:chExt cx="603250" cy="1292225"/>
            </a:xfrm>
          </p:grpSpPr>
          <p:sp>
            <p:nvSpPr>
              <p:cNvPr id="10264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0265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259" name="Textfeld 35"/>
            <p:cNvSpPr txBox="1">
              <a:spLocks noChangeArrowheads="1"/>
            </p:cNvSpPr>
            <p:nvPr/>
          </p:nvSpPr>
          <p:spPr bwMode="auto">
            <a:xfrm>
              <a:off x="3357563" y="3173413"/>
              <a:ext cx="5778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260" name="Textfeld 41"/>
            <p:cNvSpPr txBox="1">
              <a:spLocks noChangeArrowheads="1"/>
            </p:cNvSpPr>
            <p:nvPr/>
          </p:nvSpPr>
          <p:spPr bwMode="auto">
            <a:xfrm>
              <a:off x="2771775" y="1949450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g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261" name="Textfeld 42"/>
            <p:cNvSpPr txBox="1">
              <a:spLocks noChangeArrowheads="1"/>
            </p:cNvSpPr>
            <p:nvPr/>
          </p:nvSpPr>
          <p:spPr bwMode="auto">
            <a:xfrm>
              <a:off x="3951288" y="1155700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10262" name="Textfeld 43"/>
            <p:cNvSpPr txBox="1">
              <a:spLocks noChangeArrowheads="1"/>
            </p:cNvSpPr>
            <p:nvPr/>
          </p:nvSpPr>
          <p:spPr bwMode="auto">
            <a:xfrm>
              <a:off x="2798763" y="1157288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263" name="Textfeld 44"/>
            <p:cNvSpPr txBox="1">
              <a:spLocks noChangeArrowheads="1"/>
            </p:cNvSpPr>
            <p:nvPr/>
          </p:nvSpPr>
          <p:spPr bwMode="auto">
            <a:xfrm>
              <a:off x="3176588" y="1011238"/>
              <a:ext cx="7270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chemeClr val="accent2"/>
                  </a:solidFill>
                  <a:latin typeface="Arial Narrow" panose="020B0606020202030204" pitchFamily="34" charset="0"/>
                </a:rPr>
                <a:t>i,k</a:t>
              </a: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</p:grpSp>
      <p:sp>
        <p:nvSpPr>
          <p:cNvPr id="50" name="Textfeld 35"/>
          <p:cNvSpPr txBox="1">
            <a:spLocks noChangeArrowheads="1"/>
          </p:cNvSpPr>
          <p:nvPr/>
        </p:nvSpPr>
        <p:spPr bwMode="auto">
          <a:xfrm>
            <a:off x="2033082" y="3167254"/>
            <a:ext cx="57785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</a:rPr>
              <a:t> A</a:t>
            </a:r>
          </a:p>
        </p:txBody>
      </p:sp>
      <p:sp>
        <p:nvSpPr>
          <p:cNvPr id="51" name="Textfeld 35"/>
          <p:cNvSpPr txBox="1">
            <a:spLocks noChangeArrowheads="1"/>
          </p:cNvSpPr>
          <p:nvPr/>
        </p:nvSpPr>
        <p:spPr bwMode="auto">
          <a:xfrm>
            <a:off x="4336578" y="3165667"/>
            <a:ext cx="57785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</a:rPr>
              <a:t> B</a:t>
            </a:r>
          </a:p>
        </p:txBody>
      </p:sp>
      <p:sp>
        <p:nvSpPr>
          <p:cNvPr id="26" name="Textfeld 35"/>
          <p:cNvSpPr txBox="1">
            <a:spLocks noChangeArrowheads="1"/>
          </p:cNvSpPr>
          <p:nvPr/>
        </p:nvSpPr>
        <p:spPr bwMode="auto">
          <a:xfrm>
            <a:off x="-111144" y="5990468"/>
            <a:ext cx="335184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de-DE" altLang="de-DE" sz="2000" b="1" dirty="0">
                <a:latin typeface="Arial Narrow" panose="020B0606020202030204" pitchFamily="34" charset="0"/>
              </a:rPr>
              <a:t> </a:t>
            </a:r>
            <a:r>
              <a:rPr lang="de-DE" altLang="de-DE" sz="2000" b="1" dirty="0" err="1" smtClean="0">
                <a:latin typeface="Arial Narrow" panose="020B0606020202030204" pitchFamily="34" charset="0"/>
              </a:rPr>
              <a:t>label</a:t>
            </a:r>
            <a:r>
              <a:rPr lang="de-DE" altLang="de-DE" sz="2000" b="1" dirty="0" smtClean="0">
                <a:latin typeface="Arial Narrow" panose="020B0606020202030204" pitchFamily="34" charset="0"/>
              </a:rPr>
              <a:t>:</a:t>
            </a:r>
            <a:r>
              <a:rPr lang="de-DE" altLang="de-DE" sz="20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de-DE" altLang="de-DE" sz="2000" b="1" dirty="0" err="1" smtClean="0">
                <a:solidFill>
                  <a:srgbClr val="FF0000"/>
                </a:solidFill>
                <a:latin typeface="Arial Narrow" panose="020B0606020202030204" pitchFamily="34" charset="0"/>
              </a:rPr>
              <a:t>red</a:t>
            </a:r>
            <a:r>
              <a:rPr lang="de-DE" altLang="de-DE" sz="2000" b="1" dirty="0" smtClean="0">
                <a:latin typeface="Arial Narrow" panose="020B0606020202030204" pitchFamily="34" charset="0"/>
              </a:rPr>
              <a:t>, </a:t>
            </a:r>
            <a:r>
              <a:rPr lang="de-DE" altLang="de-DE" sz="2000" b="1" dirty="0" err="1" smtClean="0">
                <a:solidFill>
                  <a:schemeClr val="accent6"/>
                </a:solidFill>
                <a:latin typeface="Arial Narrow" panose="020B0606020202030204" pitchFamily="34" charset="0"/>
              </a:rPr>
              <a:t>green</a:t>
            </a:r>
            <a:r>
              <a:rPr lang="de-DE" altLang="de-DE" sz="2000" b="1" dirty="0" smtClean="0">
                <a:latin typeface="Arial Narrow" panose="020B0606020202030204" pitchFamily="34" charset="0"/>
              </a:rPr>
              <a:t>,</a:t>
            </a:r>
            <a:r>
              <a:rPr lang="en-US" altLang="de-DE" sz="2000" b="1" dirty="0">
                <a:solidFill>
                  <a:schemeClr val="accent2"/>
                </a:solidFill>
                <a:latin typeface="Arial Narrow" panose="020B0606020202030204" pitchFamily="34" charset="0"/>
              </a:rPr>
              <a:t> </a:t>
            </a:r>
            <a:r>
              <a:rPr lang="en-US" altLang="de-DE" sz="2000" b="1" dirty="0" smtClean="0">
                <a:solidFill>
                  <a:schemeClr val="accent2"/>
                </a:solidFill>
                <a:latin typeface="Arial Narrow" panose="020B0606020202030204" pitchFamily="34" charset="0"/>
              </a:rPr>
              <a:t>yellow</a:t>
            </a:r>
            <a:endParaRPr lang="de-DE" altLang="de-DE" sz="2000" b="1" dirty="0">
              <a:solidFill>
                <a:schemeClr val="accent6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Nach oben gekrümmter Pfeil 2"/>
          <p:cNvSpPr>
            <a:spLocks noChangeArrowheads="1"/>
          </p:cNvSpPr>
          <p:nvPr/>
        </p:nvSpPr>
        <p:spPr bwMode="auto">
          <a:xfrm flipV="1">
            <a:off x="4980121" y="847242"/>
            <a:ext cx="780082" cy="395820"/>
          </a:xfrm>
          <a:prstGeom prst="curvedUpArrow">
            <a:avLst>
              <a:gd name="adj1" fmla="val 25004"/>
              <a:gd name="adj2" fmla="val 50008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52" name="Nach oben gekrümmter Pfeil 82"/>
          <p:cNvSpPr>
            <a:spLocks noChangeArrowheads="1"/>
          </p:cNvSpPr>
          <p:nvPr/>
        </p:nvSpPr>
        <p:spPr bwMode="auto">
          <a:xfrm rot="10800000">
            <a:off x="867060" y="936739"/>
            <a:ext cx="744654" cy="359833"/>
          </a:xfrm>
          <a:prstGeom prst="curvedUpArrow">
            <a:avLst>
              <a:gd name="adj1" fmla="val 24982"/>
              <a:gd name="adj2" fmla="val 49993"/>
              <a:gd name="adj3" fmla="val 2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45" name="Rechteck 24"/>
          <p:cNvSpPr>
            <a:spLocks noChangeArrowheads="1"/>
          </p:cNvSpPr>
          <p:nvPr/>
        </p:nvSpPr>
        <p:spPr bwMode="auto">
          <a:xfrm>
            <a:off x="981557" y="723254"/>
            <a:ext cx="4742481" cy="3368299"/>
          </a:xfrm>
          <a:prstGeom prst="rect">
            <a:avLst/>
          </a:prstGeom>
          <a:noFill/>
          <a:ln w="28575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grpSp>
        <p:nvGrpSpPr>
          <p:cNvPr id="10248" name="Gruppieren 1"/>
          <p:cNvGrpSpPr>
            <a:grpSpLocks/>
          </p:cNvGrpSpPr>
          <p:nvPr/>
        </p:nvGrpSpPr>
        <p:grpSpPr bwMode="auto">
          <a:xfrm>
            <a:off x="1398881" y="980728"/>
            <a:ext cx="3816406" cy="2593975"/>
            <a:chOff x="468313" y="979488"/>
            <a:chExt cx="3816350" cy="2593975"/>
          </a:xfrm>
        </p:grpSpPr>
        <p:grpSp>
          <p:nvGrpSpPr>
            <p:cNvPr id="10252" name="Gruppieren 1"/>
            <p:cNvGrpSpPr>
              <a:grpSpLocks/>
            </p:cNvGrpSpPr>
            <p:nvPr/>
          </p:nvGrpSpPr>
          <p:grpSpPr bwMode="auto">
            <a:xfrm>
              <a:off x="636588" y="981075"/>
              <a:ext cx="1198562" cy="1800225"/>
              <a:chOff x="1879600" y="1341438"/>
              <a:chExt cx="603250" cy="1292225"/>
            </a:xfrm>
          </p:grpSpPr>
          <p:sp>
            <p:nvSpPr>
              <p:cNvPr id="10266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0267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254" name="Textfeld 1"/>
            <p:cNvSpPr txBox="1">
              <a:spLocks noChangeArrowheads="1"/>
            </p:cNvSpPr>
            <p:nvPr/>
          </p:nvSpPr>
          <p:spPr bwMode="auto">
            <a:xfrm>
              <a:off x="468313" y="1157288"/>
              <a:ext cx="33178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0255" name="Textfeld 24"/>
            <p:cNvSpPr txBox="1">
              <a:spLocks noChangeArrowheads="1"/>
            </p:cNvSpPr>
            <p:nvPr/>
          </p:nvSpPr>
          <p:spPr bwMode="auto">
            <a:xfrm>
              <a:off x="1646238" y="1157288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b</a:t>
              </a:r>
            </a:p>
          </p:txBody>
        </p:sp>
        <p:sp>
          <p:nvSpPr>
            <p:cNvPr id="10256" name="Textfeld 25"/>
            <p:cNvSpPr txBox="1">
              <a:spLocks noChangeArrowheads="1"/>
            </p:cNvSpPr>
            <p:nvPr/>
          </p:nvSpPr>
          <p:spPr bwMode="auto">
            <a:xfrm>
              <a:off x="1631950" y="2020888"/>
              <a:ext cx="347663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0257" name="Textfeld 26"/>
            <p:cNvSpPr txBox="1">
              <a:spLocks noChangeArrowheads="1"/>
            </p:cNvSpPr>
            <p:nvPr/>
          </p:nvSpPr>
          <p:spPr bwMode="auto">
            <a:xfrm>
              <a:off x="873125" y="1012825"/>
              <a:ext cx="7270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00B050"/>
                  </a:solidFill>
                  <a:latin typeface="Arial Narrow" panose="020B0606020202030204" pitchFamily="34" charset="0"/>
                </a:rPr>
                <a:t>(d,e)</a:t>
              </a:r>
            </a:p>
          </p:txBody>
        </p:sp>
        <p:grpSp>
          <p:nvGrpSpPr>
            <p:cNvPr id="10258" name="Gruppieren 1"/>
            <p:cNvGrpSpPr>
              <a:grpSpLocks/>
            </p:cNvGrpSpPr>
            <p:nvPr/>
          </p:nvGrpSpPr>
          <p:grpSpPr bwMode="auto">
            <a:xfrm>
              <a:off x="2941638" y="979488"/>
              <a:ext cx="1198562" cy="1800225"/>
              <a:chOff x="1879600" y="1341438"/>
              <a:chExt cx="603250" cy="1292225"/>
            </a:xfrm>
          </p:grpSpPr>
          <p:sp>
            <p:nvSpPr>
              <p:cNvPr id="10264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0265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259" name="Textfeld 35"/>
            <p:cNvSpPr txBox="1">
              <a:spLocks noChangeArrowheads="1"/>
            </p:cNvSpPr>
            <p:nvPr/>
          </p:nvSpPr>
          <p:spPr bwMode="auto">
            <a:xfrm>
              <a:off x="3357563" y="3173413"/>
              <a:ext cx="5778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0260" name="Textfeld 41"/>
            <p:cNvSpPr txBox="1">
              <a:spLocks noChangeArrowheads="1"/>
            </p:cNvSpPr>
            <p:nvPr/>
          </p:nvSpPr>
          <p:spPr bwMode="auto">
            <a:xfrm>
              <a:off x="2771775" y="1949450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g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261" name="Textfeld 42"/>
            <p:cNvSpPr txBox="1">
              <a:spLocks noChangeArrowheads="1"/>
            </p:cNvSpPr>
            <p:nvPr/>
          </p:nvSpPr>
          <p:spPr bwMode="auto">
            <a:xfrm>
              <a:off x="3951288" y="1155700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10262" name="Textfeld 43"/>
            <p:cNvSpPr txBox="1">
              <a:spLocks noChangeArrowheads="1"/>
            </p:cNvSpPr>
            <p:nvPr/>
          </p:nvSpPr>
          <p:spPr bwMode="auto">
            <a:xfrm>
              <a:off x="2798763" y="1157288"/>
              <a:ext cx="3333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263" name="Textfeld 44"/>
            <p:cNvSpPr txBox="1">
              <a:spLocks noChangeArrowheads="1"/>
            </p:cNvSpPr>
            <p:nvPr/>
          </p:nvSpPr>
          <p:spPr bwMode="auto">
            <a:xfrm>
              <a:off x="3176588" y="1011238"/>
              <a:ext cx="72707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(i,k)</a:t>
              </a:r>
            </a:p>
          </p:txBody>
        </p:sp>
      </p:grpSp>
      <p:sp>
        <p:nvSpPr>
          <p:cNvPr id="47" name="Textfeld 35"/>
          <p:cNvSpPr txBox="1">
            <a:spLocks noChangeArrowheads="1"/>
          </p:cNvSpPr>
          <p:nvPr/>
        </p:nvSpPr>
        <p:spPr bwMode="auto">
          <a:xfrm>
            <a:off x="3110952" y="4283610"/>
            <a:ext cx="86694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A</a:t>
            </a:r>
            <a:r>
              <a:rPr lang="de-DE" altLang="de-DE" sz="2000" dirty="0" smtClean="0">
                <a:solidFill>
                  <a:schemeClr val="bg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•</a:t>
            </a:r>
            <a:r>
              <a:rPr lang="de-DE" altLang="de-DE" sz="2000" b="1" dirty="0" smtClean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rPr>
              <a:t>B</a:t>
            </a:r>
            <a:endParaRPr lang="de-DE" altLang="de-DE" sz="2000" b="1" dirty="0">
              <a:solidFill>
                <a:schemeClr val="bg2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50" name="Textfeld 35"/>
          <p:cNvSpPr txBox="1">
            <a:spLocks noChangeArrowheads="1"/>
          </p:cNvSpPr>
          <p:nvPr/>
        </p:nvSpPr>
        <p:spPr bwMode="auto">
          <a:xfrm>
            <a:off x="2033082" y="3167254"/>
            <a:ext cx="57785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</a:rPr>
              <a:t> A</a:t>
            </a:r>
          </a:p>
        </p:txBody>
      </p:sp>
      <p:sp>
        <p:nvSpPr>
          <p:cNvPr id="51" name="Textfeld 35"/>
          <p:cNvSpPr txBox="1">
            <a:spLocks noChangeArrowheads="1"/>
          </p:cNvSpPr>
          <p:nvPr/>
        </p:nvSpPr>
        <p:spPr bwMode="auto">
          <a:xfrm>
            <a:off x="4336578" y="3165667"/>
            <a:ext cx="577858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>
                <a:latin typeface="Arial Narrow" panose="020B0606020202030204" pitchFamily="34" charset="0"/>
              </a:rPr>
              <a:t> B</a:t>
            </a:r>
          </a:p>
        </p:txBody>
      </p:sp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400"/>
          </a:p>
        </p:txBody>
      </p:sp>
      <p:grpSp>
        <p:nvGrpSpPr>
          <p:cNvPr id="76" name="Gruppieren 75"/>
          <p:cNvGrpSpPr/>
          <p:nvPr/>
        </p:nvGrpSpPr>
        <p:grpSpPr>
          <a:xfrm>
            <a:off x="6805204" y="725840"/>
            <a:ext cx="5020111" cy="3960466"/>
            <a:chOff x="6916278" y="723254"/>
            <a:chExt cx="5020111" cy="3960466"/>
          </a:xfrm>
        </p:grpSpPr>
        <p:grpSp>
          <p:nvGrpSpPr>
            <p:cNvPr id="77" name="Gruppieren 1"/>
            <p:cNvGrpSpPr>
              <a:grpSpLocks/>
            </p:cNvGrpSpPr>
            <p:nvPr/>
          </p:nvGrpSpPr>
          <p:grpSpPr bwMode="auto">
            <a:xfrm>
              <a:off x="7062061" y="723254"/>
              <a:ext cx="4742481" cy="3368299"/>
              <a:chOff x="1879600" y="1341438"/>
              <a:chExt cx="603250" cy="1292225"/>
            </a:xfrm>
          </p:grpSpPr>
          <p:sp>
            <p:nvSpPr>
              <p:cNvPr id="97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98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78" name="Gruppieren 1"/>
            <p:cNvGrpSpPr>
              <a:grpSpLocks/>
            </p:cNvGrpSpPr>
            <p:nvPr/>
          </p:nvGrpSpPr>
          <p:grpSpPr bwMode="auto">
            <a:xfrm>
              <a:off x="6916278" y="980728"/>
              <a:ext cx="5020111" cy="2593975"/>
              <a:chOff x="-94790" y="979488"/>
              <a:chExt cx="5020049" cy="2593975"/>
            </a:xfrm>
          </p:grpSpPr>
          <p:grpSp>
            <p:nvGrpSpPr>
              <p:cNvPr id="82" name="Gruppieren 1"/>
              <p:cNvGrpSpPr>
                <a:grpSpLocks/>
              </p:cNvGrpSpPr>
              <p:nvPr/>
            </p:nvGrpSpPr>
            <p:grpSpPr bwMode="auto">
              <a:xfrm>
                <a:off x="636588" y="981075"/>
                <a:ext cx="1198562" cy="1800225"/>
                <a:chOff x="1879600" y="1341438"/>
                <a:chExt cx="603250" cy="1292225"/>
              </a:xfrm>
            </p:grpSpPr>
            <p:sp>
              <p:nvSpPr>
                <p:cNvPr id="95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96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83" name="Textfeld 1"/>
              <p:cNvSpPr txBox="1">
                <a:spLocks noChangeArrowheads="1"/>
              </p:cNvSpPr>
              <p:nvPr/>
            </p:nvSpPr>
            <p:spPr bwMode="auto">
              <a:xfrm>
                <a:off x="-94790" y="1157288"/>
                <a:ext cx="33178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84" name="Textfeld 24"/>
              <p:cNvSpPr txBox="1">
                <a:spLocks noChangeArrowheads="1"/>
              </p:cNvSpPr>
              <p:nvPr/>
            </p:nvSpPr>
            <p:spPr bwMode="auto">
              <a:xfrm>
                <a:off x="1646238" y="1157288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  <p:sp>
            <p:nvSpPr>
              <p:cNvPr id="85" name="Textfeld 25"/>
              <p:cNvSpPr txBox="1">
                <a:spLocks noChangeArrowheads="1"/>
              </p:cNvSpPr>
              <p:nvPr/>
            </p:nvSpPr>
            <p:spPr bwMode="auto">
              <a:xfrm>
                <a:off x="1631950" y="2020888"/>
                <a:ext cx="347663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86" name="Textfeld 26"/>
              <p:cNvSpPr txBox="1">
                <a:spLocks noChangeArrowheads="1"/>
              </p:cNvSpPr>
              <p:nvPr/>
            </p:nvSpPr>
            <p:spPr bwMode="auto">
              <a:xfrm>
                <a:off x="873125" y="1012825"/>
                <a:ext cx="7270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(d,e)</a:t>
                </a:r>
              </a:p>
            </p:txBody>
          </p:sp>
          <p:grpSp>
            <p:nvGrpSpPr>
              <p:cNvPr id="87" name="Gruppieren 1"/>
              <p:cNvGrpSpPr>
                <a:grpSpLocks/>
              </p:cNvGrpSpPr>
              <p:nvPr/>
            </p:nvGrpSpPr>
            <p:grpSpPr bwMode="auto">
              <a:xfrm>
                <a:off x="2941638" y="979488"/>
                <a:ext cx="1198562" cy="1800225"/>
                <a:chOff x="1879600" y="1341438"/>
                <a:chExt cx="603250" cy="1292225"/>
              </a:xfrm>
            </p:grpSpPr>
            <p:sp>
              <p:nvSpPr>
                <p:cNvPr id="93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94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88" name="Textfeld 35"/>
              <p:cNvSpPr txBox="1">
                <a:spLocks noChangeArrowheads="1"/>
              </p:cNvSpPr>
              <p:nvPr/>
            </p:nvSpPr>
            <p:spPr bwMode="auto">
              <a:xfrm>
                <a:off x="3357563" y="3173413"/>
                <a:ext cx="57785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</a:t>
                </a:r>
              </a:p>
            </p:txBody>
          </p:sp>
          <p:sp>
            <p:nvSpPr>
              <p:cNvPr id="89" name="Textfeld 41"/>
              <p:cNvSpPr txBox="1">
                <a:spLocks noChangeArrowheads="1"/>
              </p:cNvSpPr>
              <p:nvPr/>
            </p:nvSpPr>
            <p:spPr bwMode="auto">
              <a:xfrm>
                <a:off x="2771775" y="1949450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g</a:t>
                </a:r>
                <a:endPara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0" name="Textfeld 42"/>
              <p:cNvSpPr txBox="1">
                <a:spLocks noChangeArrowheads="1"/>
              </p:cNvSpPr>
              <p:nvPr/>
            </p:nvSpPr>
            <p:spPr bwMode="auto">
              <a:xfrm>
                <a:off x="4591884" y="1155700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91" name="Textfeld 43"/>
              <p:cNvSpPr txBox="1">
                <a:spLocks noChangeArrowheads="1"/>
              </p:cNvSpPr>
              <p:nvPr/>
            </p:nvSpPr>
            <p:spPr bwMode="auto">
              <a:xfrm>
                <a:off x="2798763" y="1157288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chemeClr val="accent6"/>
                    </a:solidFill>
                    <a:latin typeface="Arial Narrow" panose="020B0606020202030204" pitchFamily="34" charset="0"/>
                  </a:rPr>
                  <a:t>f</a:t>
                </a:r>
                <a:endParaRPr lang="en-US" altLang="de-DE" sz="2000" b="1" dirty="0">
                  <a:solidFill>
                    <a:schemeClr val="accent6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2" name="Textfeld 44"/>
              <p:cNvSpPr txBox="1">
                <a:spLocks noChangeArrowheads="1"/>
              </p:cNvSpPr>
              <p:nvPr/>
            </p:nvSpPr>
            <p:spPr bwMode="auto">
              <a:xfrm>
                <a:off x="3176588" y="1011238"/>
                <a:ext cx="7270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(i,k)</a:t>
                </a:r>
              </a:p>
            </p:txBody>
          </p:sp>
        </p:grpSp>
        <p:sp>
          <p:nvSpPr>
            <p:cNvPr id="79" name="Textfeld 35"/>
            <p:cNvSpPr txBox="1">
              <a:spLocks noChangeArrowheads="1"/>
            </p:cNvSpPr>
            <p:nvPr/>
          </p:nvSpPr>
          <p:spPr bwMode="auto">
            <a:xfrm>
              <a:off x="9191456" y="4283610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0" name="Textfeld 35"/>
            <p:cNvSpPr txBox="1">
              <a:spLocks noChangeArrowheads="1"/>
            </p:cNvSpPr>
            <p:nvPr/>
          </p:nvSpPr>
          <p:spPr bwMode="auto">
            <a:xfrm>
              <a:off x="8113586" y="3167254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81" name="Textfeld 35"/>
            <p:cNvSpPr txBox="1">
              <a:spLocks noChangeArrowheads="1"/>
            </p:cNvSpPr>
            <p:nvPr/>
          </p:nvSpPr>
          <p:spPr bwMode="auto">
            <a:xfrm>
              <a:off x="10417082" y="3165667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669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5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119628" y="1391342"/>
            <a:ext cx="5152631" cy="5329124"/>
            <a:chOff x="119628" y="1391342"/>
            <a:chExt cx="5152631" cy="532912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9628" y="2657864"/>
              <a:ext cx="5152631" cy="4062602"/>
            </a:xfrm>
            <a:prstGeom prst="rect">
              <a:avLst/>
            </a:prstGeom>
          </p:spPr>
        </p:pic>
        <p:sp>
          <p:nvSpPr>
            <p:cNvPr id="11" name="Textfeld 10"/>
            <p:cNvSpPr txBox="1"/>
            <p:nvPr/>
          </p:nvSpPr>
          <p:spPr>
            <a:xfrm>
              <a:off x="353637" y="1391342"/>
              <a:ext cx="199177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The algorithm as a finite state machine:</a:t>
              </a:r>
            </a:p>
          </p:txBody>
        </p:sp>
      </p:grpSp>
      <p:grpSp>
        <p:nvGrpSpPr>
          <p:cNvPr id="4" name="Gruppieren 3"/>
          <p:cNvGrpSpPr/>
          <p:nvPr/>
        </p:nvGrpSpPr>
        <p:grpSpPr>
          <a:xfrm>
            <a:off x="4069891" y="3488017"/>
            <a:ext cx="8044620" cy="3105885"/>
            <a:chOff x="4069891" y="3488017"/>
            <a:chExt cx="8044620" cy="3105885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7579" y="4200541"/>
              <a:ext cx="6556932" cy="2393361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4069891" y="3488017"/>
              <a:ext cx="244383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400" dirty="0" smtClean="0"/>
                <a:t>and as a Petri net: </a:t>
              </a:r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6513728" y="1799092"/>
            <a:ext cx="60463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In a technical sense, they are equivalent.</a:t>
            </a:r>
          </a:p>
          <a:p>
            <a:pPr>
              <a:defRPr/>
            </a:pPr>
            <a:r>
              <a:rPr lang="en-US" sz="2400" dirty="0"/>
              <a:t>H</a:t>
            </a:r>
            <a:r>
              <a:rPr lang="en-US" sz="2400" dirty="0" smtClean="0"/>
              <a:t>ow important is the graphical layout? </a:t>
            </a:r>
          </a:p>
          <a:p>
            <a:pPr>
              <a:defRPr/>
            </a:pPr>
            <a:r>
              <a:rPr lang="en-US" sz="2400" dirty="0" smtClean="0"/>
              <a:t>Can you mine the layout?</a:t>
            </a:r>
          </a:p>
        </p:txBody>
      </p:sp>
    </p:spTree>
    <p:extLst>
      <p:ext uri="{BB962C8B-B14F-4D97-AF65-F5344CB8AC3E}">
        <p14:creationId xmlns:p14="http://schemas.microsoft.com/office/powerpoint/2010/main" val="110663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400"/>
          </a:p>
        </p:txBody>
      </p:sp>
      <p:grpSp>
        <p:nvGrpSpPr>
          <p:cNvPr id="8" name="Gruppieren 7"/>
          <p:cNvGrpSpPr/>
          <p:nvPr/>
        </p:nvGrpSpPr>
        <p:grpSpPr>
          <a:xfrm>
            <a:off x="867060" y="723254"/>
            <a:ext cx="10958255" cy="3963052"/>
            <a:chOff x="867060" y="723254"/>
            <a:chExt cx="10958255" cy="396305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867060" y="847242"/>
              <a:ext cx="4893143" cy="449330"/>
              <a:chOff x="867060" y="847242"/>
              <a:chExt cx="4893143" cy="449330"/>
            </a:xfrm>
          </p:grpSpPr>
          <p:sp>
            <p:nvSpPr>
              <p:cNvPr id="49" name="Nach oben gekrümmter Pfeil 2"/>
              <p:cNvSpPr>
                <a:spLocks noChangeArrowheads="1"/>
              </p:cNvSpPr>
              <p:nvPr/>
            </p:nvSpPr>
            <p:spPr bwMode="auto">
              <a:xfrm flipV="1">
                <a:off x="4980121" y="847242"/>
                <a:ext cx="780082" cy="395820"/>
              </a:xfrm>
              <a:prstGeom prst="curvedUpArrow">
                <a:avLst>
                  <a:gd name="adj1" fmla="val 25004"/>
                  <a:gd name="adj2" fmla="val 50008"/>
                  <a:gd name="adj3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  <p:sp>
            <p:nvSpPr>
              <p:cNvPr id="52" name="Nach oben gekrümmter Pfeil 82"/>
              <p:cNvSpPr>
                <a:spLocks noChangeArrowheads="1"/>
              </p:cNvSpPr>
              <p:nvPr/>
            </p:nvSpPr>
            <p:spPr bwMode="auto">
              <a:xfrm rot="10800000">
                <a:off x="867060" y="936739"/>
                <a:ext cx="744654" cy="359833"/>
              </a:xfrm>
              <a:prstGeom prst="curvedUpArrow">
                <a:avLst>
                  <a:gd name="adj1" fmla="val 24982"/>
                  <a:gd name="adj2" fmla="val 49993"/>
                  <a:gd name="adj3" fmla="val 2500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</p:grpSp>
        <p:grpSp>
          <p:nvGrpSpPr>
            <p:cNvPr id="7" name="Gruppieren 6"/>
            <p:cNvGrpSpPr/>
            <p:nvPr/>
          </p:nvGrpSpPr>
          <p:grpSpPr>
            <a:xfrm>
              <a:off x="981557" y="723254"/>
              <a:ext cx="10843758" cy="3963052"/>
              <a:chOff x="981557" y="723254"/>
              <a:chExt cx="10843758" cy="3963052"/>
            </a:xfrm>
          </p:grpSpPr>
          <p:grpSp>
            <p:nvGrpSpPr>
              <p:cNvPr id="3" name="Gruppieren 2"/>
              <p:cNvGrpSpPr/>
              <p:nvPr/>
            </p:nvGrpSpPr>
            <p:grpSpPr>
              <a:xfrm>
                <a:off x="981557" y="723254"/>
                <a:ext cx="4742481" cy="3960466"/>
                <a:chOff x="7062061" y="723254"/>
                <a:chExt cx="4742481" cy="3960466"/>
              </a:xfrm>
            </p:grpSpPr>
            <p:sp>
              <p:nvSpPr>
                <p:cNvPr id="45" name="Rechteck 24"/>
                <p:cNvSpPr>
                  <a:spLocks noChangeArrowheads="1"/>
                </p:cNvSpPr>
                <p:nvPr/>
              </p:nvSpPr>
              <p:spPr bwMode="auto">
                <a:xfrm>
                  <a:off x="7062061" y="723254"/>
                  <a:ext cx="4742481" cy="3368299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grpSp>
              <p:nvGrpSpPr>
                <p:cNvPr id="10248" name="Gruppieren 1"/>
                <p:cNvGrpSpPr>
                  <a:grpSpLocks/>
                </p:cNvGrpSpPr>
                <p:nvPr/>
              </p:nvGrpSpPr>
              <p:grpSpPr bwMode="auto">
                <a:xfrm>
                  <a:off x="7479385" y="980728"/>
                  <a:ext cx="3816406" cy="2593975"/>
                  <a:chOff x="468313" y="979488"/>
                  <a:chExt cx="3816350" cy="2593975"/>
                </a:xfrm>
              </p:grpSpPr>
              <p:grpSp>
                <p:nvGrpSpPr>
                  <p:cNvPr id="10252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636588" y="981075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10266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10267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10254" name="Textfeld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8313" y="1157288"/>
                    <a:ext cx="331787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10255" name="Textfeld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6238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10256" name="Textfeld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950" y="2020888"/>
                    <a:ext cx="347663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10257" name="Textfeld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125" y="1012825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00B050"/>
                        </a:solidFill>
                        <a:latin typeface="Arial Narrow" panose="020B0606020202030204" pitchFamily="34" charset="0"/>
                      </a:rPr>
                      <a:t>(d,e)</a:t>
                    </a:r>
                  </a:p>
                </p:txBody>
              </p:sp>
              <p:grpSp>
                <p:nvGrpSpPr>
                  <p:cNvPr id="10258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2941638" y="979488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10264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10265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10259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7563" y="3173413"/>
                    <a:ext cx="577850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2000" b="1" dirty="0">
                        <a:latin typeface="Arial Narrow" panose="020B060602020203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10260" name="Textfeld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775" y="194945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g</a:t>
                    </a:r>
                    <a:endPara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0261" name="Textfeld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51288" y="115570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10262" name="Textfeld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8763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rPr>
                      <a:t>f</a:t>
                    </a:r>
                    <a:endParaRPr lang="en-US" altLang="de-DE" sz="20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0263" name="Textfeld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6588" y="1011238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(i,k)</a:t>
                    </a:r>
                  </a:p>
                </p:txBody>
              </p:sp>
            </p:grpSp>
            <p:sp>
              <p:nvSpPr>
                <p:cNvPr id="4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9191456" y="4283610"/>
                  <a:ext cx="866945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de-DE" altLang="de-DE" sz="20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•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B</a:t>
                  </a:r>
                  <a:endPara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0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8113586" y="3167254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A</a:t>
                  </a:r>
                </a:p>
              </p:txBody>
            </p:sp>
            <p:sp>
              <p:nvSpPr>
                <p:cNvPr id="5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417082" y="3165667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latin typeface="Arial Narrow" panose="020B0606020202030204" pitchFamily="34" charset="0"/>
                    </a:rPr>
                    <a:t> B</a:t>
                  </a:r>
                </a:p>
              </p:txBody>
            </p:sp>
          </p:grpSp>
          <p:grpSp>
            <p:nvGrpSpPr>
              <p:cNvPr id="53" name="Gruppieren 52"/>
              <p:cNvGrpSpPr/>
              <p:nvPr/>
            </p:nvGrpSpPr>
            <p:grpSpPr>
              <a:xfrm>
                <a:off x="6805204" y="725840"/>
                <a:ext cx="5020111" cy="3960466"/>
                <a:chOff x="6916278" y="723254"/>
                <a:chExt cx="5020111" cy="3960466"/>
              </a:xfrm>
            </p:grpSpPr>
            <p:grpSp>
              <p:nvGrpSpPr>
                <p:cNvPr id="54" name="Gruppieren 1"/>
                <p:cNvGrpSpPr>
                  <a:grpSpLocks/>
                </p:cNvGrpSpPr>
                <p:nvPr/>
              </p:nvGrpSpPr>
              <p:grpSpPr bwMode="auto">
                <a:xfrm>
                  <a:off x="7062061" y="723254"/>
                  <a:ext cx="4742481" cy="3368299"/>
                  <a:chOff x="1879600" y="1341438"/>
                  <a:chExt cx="603250" cy="1292225"/>
                </a:xfrm>
              </p:grpSpPr>
              <p:sp>
                <p:nvSpPr>
                  <p:cNvPr id="74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75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55" name="Gruppieren 1"/>
                <p:cNvGrpSpPr>
                  <a:grpSpLocks/>
                </p:cNvGrpSpPr>
                <p:nvPr/>
              </p:nvGrpSpPr>
              <p:grpSpPr bwMode="auto">
                <a:xfrm>
                  <a:off x="6916278" y="980728"/>
                  <a:ext cx="5020111" cy="2593975"/>
                  <a:chOff x="-94790" y="979488"/>
                  <a:chExt cx="5020049" cy="2593975"/>
                </a:xfrm>
              </p:grpSpPr>
              <p:grpSp>
                <p:nvGrpSpPr>
                  <p:cNvPr id="59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636588" y="981075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72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73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60" name="Textfeld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94790" y="1157288"/>
                    <a:ext cx="331787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61" name="Textfeld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6238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62" name="Textfeld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950" y="2020888"/>
                    <a:ext cx="347663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63" name="Textfeld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125" y="1012825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00B050"/>
                        </a:solidFill>
                        <a:latin typeface="Arial Narrow" panose="020B0606020202030204" pitchFamily="34" charset="0"/>
                      </a:rPr>
                      <a:t>(d,e)</a:t>
                    </a:r>
                  </a:p>
                </p:txBody>
              </p:sp>
              <p:grpSp>
                <p:nvGrpSpPr>
                  <p:cNvPr id="64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2941638" y="979488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70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71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65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7563" y="3173413"/>
                    <a:ext cx="577850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2000" b="1" dirty="0">
                        <a:latin typeface="Arial Narrow" panose="020B060602020203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66" name="Textfeld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775" y="194945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g</a:t>
                    </a:r>
                    <a:endPara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7" name="Textfeld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1884" y="115570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68" name="Textfeld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8763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rPr>
                      <a:t>f</a:t>
                    </a:r>
                    <a:endParaRPr lang="en-US" altLang="de-DE" sz="20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9" name="Textfeld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6588" y="1011238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(i,k)</a:t>
                    </a:r>
                  </a:p>
                </p:txBody>
              </p:sp>
            </p:grpSp>
            <p:sp>
              <p:nvSpPr>
                <p:cNvPr id="56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9191456" y="4283610"/>
                  <a:ext cx="866945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de-DE" altLang="de-DE" sz="20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•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B</a:t>
                  </a:r>
                  <a:endPara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8113586" y="3167254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A</a:t>
                  </a:r>
                </a:p>
              </p:txBody>
            </p:sp>
            <p:sp>
              <p:nvSpPr>
                <p:cNvPr id="58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417082" y="3165667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latin typeface="Arial Narrow" panose="020B0606020202030204" pitchFamily="34" charset="0"/>
                    </a:rPr>
                    <a:t> B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2853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44444E-6 L -0.49036 0.004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18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400"/>
          </a:p>
        </p:txBody>
      </p:sp>
      <p:grpSp>
        <p:nvGrpSpPr>
          <p:cNvPr id="5" name="Gruppieren 4"/>
          <p:cNvGrpSpPr/>
          <p:nvPr/>
        </p:nvGrpSpPr>
        <p:grpSpPr>
          <a:xfrm>
            <a:off x="822863" y="756836"/>
            <a:ext cx="5020111" cy="3960466"/>
            <a:chOff x="822863" y="756836"/>
            <a:chExt cx="5020111" cy="3960466"/>
          </a:xfrm>
        </p:grpSpPr>
        <p:grpSp>
          <p:nvGrpSpPr>
            <p:cNvPr id="53" name="Gruppieren 52"/>
            <p:cNvGrpSpPr/>
            <p:nvPr/>
          </p:nvGrpSpPr>
          <p:grpSpPr>
            <a:xfrm>
              <a:off x="822863" y="756836"/>
              <a:ext cx="5020111" cy="3960466"/>
              <a:chOff x="6916278" y="723254"/>
              <a:chExt cx="5020111" cy="3960466"/>
            </a:xfrm>
          </p:grpSpPr>
          <p:grpSp>
            <p:nvGrpSpPr>
              <p:cNvPr id="54" name="Gruppieren 1"/>
              <p:cNvGrpSpPr>
                <a:grpSpLocks/>
              </p:cNvGrpSpPr>
              <p:nvPr/>
            </p:nvGrpSpPr>
            <p:grpSpPr bwMode="auto">
              <a:xfrm>
                <a:off x="7062061" y="723254"/>
                <a:ext cx="4742481" cy="3368299"/>
                <a:chOff x="1879600" y="1341438"/>
                <a:chExt cx="603250" cy="1292225"/>
              </a:xfrm>
            </p:grpSpPr>
            <p:sp>
              <p:nvSpPr>
                <p:cNvPr id="74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75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55" name="Gruppieren 1"/>
              <p:cNvGrpSpPr>
                <a:grpSpLocks/>
              </p:cNvGrpSpPr>
              <p:nvPr/>
            </p:nvGrpSpPr>
            <p:grpSpPr bwMode="auto">
              <a:xfrm>
                <a:off x="6916278" y="980728"/>
                <a:ext cx="5020111" cy="2593975"/>
                <a:chOff x="-94790" y="979488"/>
                <a:chExt cx="5020049" cy="2593975"/>
              </a:xfrm>
            </p:grpSpPr>
            <p:grpSp>
              <p:nvGrpSpPr>
                <p:cNvPr id="59" name="Gruppieren 1"/>
                <p:cNvGrpSpPr>
                  <a:grpSpLocks/>
                </p:cNvGrpSpPr>
                <p:nvPr/>
              </p:nvGrpSpPr>
              <p:grpSpPr bwMode="auto">
                <a:xfrm>
                  <a:off x="636588" y="981075"/>
                  <a:ext cx="1198562" cy="1800225"/>
                  <a:chOff x="1879600" y="1341438"/>
                  <a:chExt cx="603250" cy="1292225"/>
                </a:xfrm>
              </p:grpSpPr>
              <p:sp>
                <p:nvSpPr>
                  <p:cNvPr id="72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73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60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-94790" y="1157288"/>
                  <a:ext cx="33178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a</a:t>
                  </a:r>
                </a:p>
              </p:txBody>
            </p:sp>
            <p:sp>
              <p:nvSpPr>
                <p:cNvPr id="61" name="Textfeld 24"/>
                <p:cNvSpPr txBox="1">
                  <a:spLocks noChangeArrowheads="1"/>
                </p:cNvSpPr>
                <p:nvPr/>
              </p:nvSpPr>
              <p:spPr bwMode="auto">
                <a:xfrm>
                  <a:off x="1646238" y="1157288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b</a:t>
                  </a:r>
                </a:p>
              </p:txBody>
            </p:sp>
            <p:sp>
              <p:nvSpPr>
                <p:cNvPr id="62" name="Textfeld 25"/>
                <p:cNvSpPr txBox="1">
                  <a:spLocks noChangeArrowheads="1"/>
                </p:cNvSpPr>
                <p:nvPr/>
              </p:nvSpPr>
              <p:spPr bwMode="auto">
                <a:xfrm>
                  <a:off x="1631950" y="2020888"/>
                  <a:ext cx="347663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c</a:t>
                  </a:r>
                </a:p>
              </p:txBody>
            </p:sp>
            <p:sp>
              <p:nvSpPr>
                <p:cNvPr id="63" name="Textfeld 26"/>
                <p:cNvSpPr txBox="1">
                  <a:spLocks noChangeArrowheads="1"/>
                </p:cNvSpPr>
                <p:nvPr/>
              </p:nvSpPr>
              <p:spPr bwMode="auto">
                <a:xfrm>
                  <a:off x="873125" y="1012825"/>
                  <a:ext cx="7270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(d,e)</a:t>
                  </a:r>
                </a:p>
              </p:txBody>
            </p:sp>
            <p:grpSp>
              <p:nvGrpSpPr>
                <p:cNvPr id="64" name="Gruppieren 1"/>
                <p:cNvGrpSpPr>
                  <a:grpSpLocks/>
                </p:cNvGrpSpPr>
                <p:nvPr/>
              </p:nvGrpSpPr>
              <p:grpSpPr bwMode="auto">
                <a:xfrm>
                  <a:off x="2941638" y="979488"/>
                  <a:ext cx="1198562" cy="1800225"/>
                  <a:chOff x="1879600" y="1341438"/>
                  <a:chExt cx="603250" cy="1292225"/>
                </a:xfrm>
              </p:grpSpPr>
              <p:sp>
                <p:nvSpPr>
                  <p:cNvPr id="70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71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65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3357563" y="3173413"/>
                  <a:ext cx="577850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</a:t>
                  </a:r>
                </a:p>
              </p:txBody>
            </p:sp>
            <p:sp>
              <p:nvSpPr>
                <p:cNvPr id="66" name="Textfeld 41"/>
                <p:cNvSpPr txBox="1">
                  <a:spLocks noChangeArrowheads="1"/>
                </p:cNvSpPr>
                <p:nvPr/>
              </p:nvSpPr>
              <p:spPr bwMode="auto">
                <a:xfrm>
                  <a:off x="2771775" y="1949450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g</a:t>
                  </a:r>
                  <a:endPara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7" name="Textfeld 42"/>
                <p:cNvSpPr txBox="1">
                  <a:spLocks noChangeArrowheads="1"/>
                </p:cNvSpPr>
                <p:nvPr/>
              </p:nvSpPr>
              <p:spPr bwMode="auto">
                <a:xfrm>
                  <a:off x="4591884" y="1155700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h</a:t>
                  </a:r>
                </a:p>
              </p:txBody>
            </p:sp>
            <p:sp>
              <p:nvSpPr>
                <p:cNvPr id="68" name="Textfeld 43"/>
                <p:cNvSpPr txBox="1">
                  <a:spLocks noChangeArrowheads="1"/>
                </p:cNvSpPr>
                <p:nvPr/>
              </p:nvSpPr>
              <p:spPr bwMode="auto">
                <a:xfrm>
                  <a:off x="2798763" y="1157288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chemeClr val="accent6"/>
                      </a:solidFill>
                      <a:latin typeface="Arial Narrow" panose="020B0606020202030204" pitchFamily="34" charset="0"/>
                    </a:rPr>
                    <a:t>f</a:t>
                  </a:r>
                  <a:endParaRPr lang="en-US" altLang="de-DE" sz="2000" b="1" dirty="0">
                    <a:solidFill>
                      <a:schemeClr val="accent6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9" name="Textfeld 44"/>
                <p:cNvSpPr txBox="1">
                  <a:spLocks noChangeArrowheads="1"/>
                </p:cNvSpPr>
                <p:nvPr/>
              </p:nvSpPr>
              <p:spPr bwMode="auto">
                <a:xfrm>
                  <a:off x="3176588" y="1011238"/>
                  <a:ext cx="7270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(i,k)</a:t>
                  </a:r>
                </a:p>
              </p:txBody>
            </p:sp>
          </p:grpSp>
          <p:sp>
            <p:nvSpPr>
              <p:cNvPr id="56" name="Textfeld 35"/>
              <p:cNvSpPr txBox="1">
                <a:spLocks noChangeArrowheads="1"/>
              </p:cNvSpPr>
              <p:nvPr/>
            </p:nvSpPr>
            <p:spPr bwMode="auto">
              <a:xfrm>
                <a:off x="9191456" y="4283610"/>
                <a:ext cx="86694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A</a:t>
                </a:r>
                <a:r>
                  <a:rPr lang="de-DE" altLang="de-DE" sz="2000" dirty="0" smtClean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•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B</a:t>
                </a:r>
                <a:endPara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57" name="Textfeld 35"/>
              <p:cNvSpPr txBox="1">
                <a:spLocks noChangeArrowheads="1"/>
              </p:cNvSpPr>
              <p:nvPr/>
            </p:nvSpPr>
            <p:spPr bwMode="auto">
              <a:xfrm>
                <a:off x="8113586" y="3167254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A</a:t>
                </a:r>
              </a:p>
            </p:txBody>
          </p:sp>
          <p:sp>
            <p:nvSpPr>
              <p:cNvPr id="58" name="Textfeld 35"/>
              <p:cNvSpPr txBox="1">
                <a:spLocks noChangeArrowheads="1"/>
              </p:cNvSpPr>
              <p:nvPr/>
            </p:nvSpPr>
            <p:spPr bwMode="auto">
              <a:xfrm>
                <a:off x="10417082" y="3165667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 B</a:t>
                </a:r>
              </a:p>
            </p:txBody>
          </p:sp>
        </p:grpSp>
        <p:grpSp>
          <p:nvGrpSpPr>
            <p:cNvPr id="2" name="Gruppieren 1"/>
            <p:cNvGrpSpPr/>
            <p:nvPr/>
          </p:nvGrpSpPr>
          <p:grpSpPr>
            <a:xfrm>
              <a:off x="2908151" y="1089367"/>
              <a:ext cx="731361" cy="1307056"/>
              <a:chOff x="2908151" y="1089367"/>
              <a:chExt cx="731361" cy="1307056"/>
            </a:xfrm>
          </p:grpSpPr>
          <p:sp>
            <p:nvSpPr>
              <p:cNvPr id="77" name="Nach rechts gekrümmter Pfeil 2"/>
              <p:cNvSpPr>
                <a:spLocks noChangeArrowheads="1"/>
              </p:cNvSpPr>
              <p:nvPr/>
            </p:nvSpPr>
            <p:spPr bwMode="auto">
              <a:xfrm rot="19392804" flipH="1">
                <a:off x="2908151" y="1089367"/>
                <a:ext cx="325709" cy="664539"/>
              </a:xfrm>
              <a:prstGeom prst="curvedRightArrow">
                <a:avLst>
                  <a:gd name="adj1" fmla="val 25000"/>
                  <a:gd name="adj2" fmla="val 49999"/>
                  <a:gd name="adj3" fmla="val 20108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  <p:sp>
            <p:nvSpPr>
              <p:cNvPr id="78" name="Nach rechts gekrümmter Pfeil 41"/>
              <p:cNvSpPr>
                <a:spLocks noChangeArrowheads="1"/>
              </p:cNvSpPr>
              <p:nvPr/>
            </p:nvSpPr>
            <p:spPr bwMode="auto">
              <a:xfrm rot="8259196" flipH="1">
                <a:off x="3273313" y="1707628"/>
                <a:ext cx="366199" cy="688795"/>
              </a:xfrm>
              <a:prstGeom prst="curvedRightArrow">
                <a:avLst>
                  <a:gd name="adj1" fmla="val 25000"/>
                  <a:gd name="adj2" fmla="val 49999"/>
                  <a:gd name="adj3" fmla="val 2663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</p:grpSp>
      </p:grpSp>
      <p:grpSp>
        <p:nvGrpSpPr>
          <p:cNvPr id="79" name="Gruppieren 78"/>
          <p:cNvGrpSpPr/>
          <p:nvPr/>
        </p:nvGrpSpPr>
        <p:grpSpPr>
          <a:xfrm>
            <a:off x="6663137" y="759422"/>
            <a:ext cx="5020111" cy="3960466"/>
            <a:chOff x="6916278" y="723254"/>
            <a:chExt cx="5020111" cy="3960466"/>
          </a:xfrm>
        </p:grpSpPr>
        <p:grpSp>
          <p:nvGrpSpPr>
            <p:cNvPr id="80" name="Gruppieren 1"/>
            <p:cNvGrpSpPr>
              <a:grpSpLocks/>
            </p:cNvGrpSpPr>
            <p:nvPr/>
          </p:nvGrpSpPr>
          <p:grpSpPr bwMode="auto">
            <a:xfrm>
              <a:off x="7062061" y="723254"/>
              <a:ext cx="4742481" cy="3368299"/>
              <a:chOff x="1879600" y="1341438"/>
              <a:chExt cx="603250" cy="1292225"/>
            </a:xfrm>
          </p:grpSpPr>
          <p:sp>
            <p:nvSpPr>
              <p:cNvPr id="100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01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81" name="Gruppieren 1"/>
            <p:cNvGrpSpPr>
              <a:grpSpLocks/>
            </p:cNvGrpSpPr>
            <p:nvPr/>
          </p:nvGrpSpPr>
          <p:grpSpPr bwMode="auto">
            <a:xfrm>
              <a:off x="6916278" y="980728"/>
              <a:ext cx="5020111" cy="2593975"/>
              <a:chOff x="-94790" y="979488"/>
              <a:chExt cx="5020049" cy="2593975"/>
            </a:xfrm>
          </p:grpSpPr>
          <p:grpSp>
            <p:nvGrpSpPr>
              <p:cNvPr id="85" name="Gruppieren 1"/>
              <p:cNvGrpSpPr>
                <a:grpSpLocks/>
              </p:cNvGrpSpPr>
              <p:nvPr/>
            </p:nvGrpSpPr>
            <p:grpSpPr bwMode="auto">
              <a:xfrm>
                <a:off x="636588" y="981075"/>
                <a:ext cx="1198562" cy="1800225"/>
                <a:chOff x="1879600" y="1341438"/>
                <a:chExt cx="603250" cy="1292225"/>
              </a:xfrm>
            </p:grpSpPr>
            <p:sp>
              <p:nvSpPr>
                <p:cNvPr id="98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99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86" name="Textfeld 1"/>
              <p:cNvSpPr txBox="1">
                <a:spLocks noChangeArrowheads="1"/>
              </p:cNvSpPr>
              <p:nvPr/>
            </p:nvSpPr>
            <p:spPr bwMode="auto">
              <a:xfrm>
                <a:off x="-94790" y="1157288"/>
                <a:ext cx="33178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87" name="Textfeld 24"/>
              <p:cNvSpPr txBox="1">
                <a:spLocks noChangeArrowheads="1"/>
              </p:cNvSpPr>
              <p:nvPr/>
            </p:nvSpPr>
            <p:spPr bwMode="auto">
              <a:xfrm>
                <a:off x="2029584" y="1595080"/>
                <a:ext cx="646131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(</a:t>
                </a:r>
                <a:r>
                  <a:rPr lang="en-US" altLang="de-DE" sz="2000" b="1" dirty="0" err="1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b,g</a:t>
                </a:r>
                <a:r>
                  <a:rPr lang="en-US" altLang="de-DE" sz="2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</a:t>
                </a:r>
                <a:endPara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8" name="Textfeld 25"/>
              <p:cNvSpPr txBox="1">
                <a:spLocks noChangeArrowheads="1"/>
              </p:cNvSpPr>
              <p:nvPr/>
            </p:nvSpPr>
            <p:spPr bwMode="auto">
              <a:xfrm>
                <a:off x="1631950" y="2020888"/>
                <a:ext cx="347663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89" name="Textfeld 26"/>
              <p:cNvSpPr txBox="1">
                <a:spLocks noChangeArrowheads="1"/>
              </p:cNvSpPr>
              <p:nvPr/>
            </p:nvSpPr>
            <p:spPr bwMode="auto">
              <a:xfrm>
                <a:off x="873125" y="1012825"/>
                <a:ext cx="7270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(d,e)</a:t>
                </a:r>
              </a:p>
            </p:txBody>
          </p:sp>
          <p:grpSp>
            <p:nvGrpSpPr>
              <p:cNvPr id="90" name="Gruppieren 1"/>
              <p:cNvGrpSpPr>
                <a:grpSpLocks/>
              </p:cNvGrpSpPr>
              <p:nvPr/>
            </p:nvGrpSpPr>
            <p:grpSpPr bwMode="auto">
              <a:xfrm>
                <a:off x="2941638" y="979488"/>
                <a:ext cx="1198562" cy="1800225"/>
                <a:chOff x="1879600" y="1341438"/>
                <a:chExt cx="603250" cy="1292225"/>
              </a:xfrm>
            </p:grpSpPr>
            <p:sp>
              <p:nvSpPr>
                <p:cNvPr id="96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9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91" name="Textfeld 35"/>
              <p:cNvSpPr txBox="1">
                <a:spLocks noChangeArrowheads="1"/>
              </p:cNvSpPr>
              <p:nvPr/>
            </p:nvSpPr>
            <p:spPr bwMode="auto">
              <a:xfrm>
                <a:off x="3357563" y="3173413"/>
                <a:ext cx="57785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</a:t>
                </a:r>
              </a:p>
            </p:txBody>
          </p:sp>
          <p:sp>
            <p:nvSpPr>
              <p:cNvPr id="93" name="Textfeld 42"/>
              <p:cNvSpPr txBox="1">
                <a:spLocks noChangeArrowheads="1"/>
              </p:cNvSpPr>
              <p:nvPr/>
            </p:nvSpPr>
            <p:spPr bwMode="auto">
              <a:xfrm>
                <a:off x="4591884" y="1155700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94" name="Textfeld 43"/>
              <p:cNvSpPr txBox="1">
                <a:spLocks noChangeArrowheads="1"/>
              </p:cNvSpPr>
              <p:nvPr/>
            </p:nvSpPr>
            <p:spPr bwMode="auto">
              <a:xfrm>
                <a:off x="2798763" y="1157288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chemeClr val="accent6"/>
                    </a:solidFill>
                    <a:latin typeface="Arial Narrow" panose="020B0606020202030204" pitchFamily="34" charset="0"/>
                  </a:rPr>
                  <a:t>f</a:t>
                </a:r>
                <a:endParaRPr lang="en-US" altLang="de-DE" sz="2000" b="1" dirty="0">
                  <a:solidFill>
                    <a:schemeClr val="accent6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95" name="Textfeld 44"/>
              <p:cNvSpPr txBox="1">
                <a:spLocks noChangeArrowheads="1"/>
              </p:cNvSpPr>
              <p:nvPr/>
            </p:nvSpPr>
            <p:spPr bwMode="auto">
              <a:xfrm>
                <a:off x="3176588" y="1011238"/>
                <a:ext cx="7270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(i,k)</a:t>
                </a:r>
              </a:p>
            </p:txBody>
          </p:sp>
        </p:grpSp>
        <p:sp>
          <p:nvSpPr>
            <p:cNvPr id="82" name="Textfeld 35"/>
            <p:cNvSpPr txBox="1">
              <a:spLocks noChangeArrowheads="1"/>
            </p:cNvSpPr>
            <p:nvPr/>
          </p:nvSpPr>
          <p:spPr bwMode="auto">
            <a:xfrm>
              <a:off x="9191456" y="4283610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Textfeld 35"/>
            <p:cNvSpPr txBox="1">
              <a:spLocks noChangeArrowheads="1"/>
            </p:cNvSpPr>
            <p:nvPr/>
          </p:nvSpPr>
          <p:spPr bwMode="auto">
            <a:xfrm>
              <a:off x="8113586" y="3167254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84" name="Textfeld 35"/>
            <p:cNvSpPr txBox="1">
              <a:spLocks noChangeArrowheads="1"/>
            </p:cNvSpPr>
            <p:nvPr/>
          </p:nvSpPr>
          <p:spPr bwMode="auto">
            <a:xfrm>
              <a:off x="10417082" y="3165667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080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400"/>
          </a:p>
        </p:txBody>
      </p:sp>
      <p:grpSp>
        <p:nvGrpSpPr>
          <p:cNvPr id="6" name="Gruppieren 5"/>
          <p:cNvGrpSpPr/>
          <p:nvPr/>
        </p:nvGrpSpPr>
        <p:grpSpPr>
          <a:xfrm>
            <a:off x="822863" y="756836"/>
            <a:ext cx="10860385" cy="3963052"/>
            <a:chOff x="822863" y="756836"/>
            <a:chExt cx="10860385" cy="3963052"/>
          </a:xfrm>
        </p:grpSpPr>
        <p:grpSp>
          <p:nvGrpSpPr>
            <p:cNvPr id="5" name="Gruppieren 4"/>
            <p:cNvGrpSpPr/>
            <p:nvPr/>
          </p:nvGrpSpPr>
          <p:grpSpPr>
            <a:xfrm>
              <a:off x="822863" y="756836"/>
              <a:ext cx="5020111" cy="3960466"/>
              <a:chOff x="822863" y="756836"/>
              <a:chExt cx="5020111" cy="3960466"/>
            </a:xfrm>
          </p:grpSpPr>
          <p:grpSp>
            <p:nvGrpSpPr>
              <p:cNvPr id="53" name="Gruppieren 52"/>
              <p:cNvGrpSpPr/>
              <p:nvPr/>
            </p:nvGrpSpPr>
            <p:grpSpPr>
              <a:xfrm>
                <a:off x="822863" y="756836"/>
                <a:ext cx="5020111" cy="3960466"/>
                <a:chOff x="6916278" y="723254"/>
                <a:chExt cx="5020111" cy="3960466"/>
              </a:xfrm>
            </p:grpSpPr>
            <p:grpSp>
              <p:nvGrpSpPr>
                <p:cNvPr id="54" name="Gruppieren 1"/>
                <p:cNvGrpSpPr>
                  <a:grpSpLocks/>
                </p:cNvGrpSpPr>
                <p:nvPr/>
              </p:nvGrpSpPr>
              <p:grpSpPr bwMode="auto">
                <a:xfrm>
                  <a:off x="7062061" y="723254"/>
                  <a:ext cx="4742481" cy="3368299"/>
                  <a:chOff x="1879600" y="1341438"/>
                  <a:chExt cx="603250" cy="1292225"/>
                </a:xfrm>
              </p:grpSpPr>
              <p:sp>
                <p:nvSpPr>
                  <p:cNvPr id="74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75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55" name="Gruppieren 1"/>
                <p:cNvGrpSpPr>
                  <a:grpSpLocks/>
                </p:cNvGrpSpPr>
                <p:nvPr/>
              </p:nvGrpSpPr>
              <p:grpSpPr bwMode="auto">
                <a:xfrm>
                  <a:off x="6916278" y="980728"/>
                  <a:ext cx="5020111" cy="2593975"/>
                  <a:chOff x="-94790" y="979488"/>
                  <a:chExt cx="5020049" cy="2593975"/>
                </a:xfrm>
              </p:grpSpPr>
              <p:grpSp>
                <p:nvGrpSpPr>
                  <p:cNvPr id="59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636588" y="981075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72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73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60" name="Textfeld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94790" y="1157288"/>
                    <a:ext cx="331787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61" name="Textfeld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46238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b</a:t>
                    </a:r>
                  </a:p>
                </p:txBody>
              </p:sp>
              <p:sp>
                <p:nvSpPr>
                  <p:cNvPr id="62" name="Textfeld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950" y="2020888"/>
                    <a:ext cx="347663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63" name="Textfeld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125" y="1012825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00B050"/>
                        </a:solidFill>
                        <a:latin typeface="Arial Narrow" panose="020B0606020202030204" pitchFamily="34" charset="0"/>
                      </a:rPr>
                      <a:t>(d,e)</a:t>
                    </a:r>
                  </a:p>
                </p:txBody>
              </p:sp>
              <p:grpSp>
                <p:nvGrpSpPr>
                  <p:cNvPr id="64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2941638" y="979488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70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71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65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7563" y="3173413"/>
                    <a:ext cx="577850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2000" b="1" dirty="0">
                        <a:latin typeface="Arial Narrow" panose="020B060602020203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66" name="Textfeld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71775" y="194945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g</a:t>
                    </a:r>
                    <a:endPara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7" name="Textfeld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1884" y="115570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68" name="Textfeld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8763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rPr>
                      <a:t>f</a:t>
                    </a:r>
                    <a:endParaRPr lang="en-US" altLang="de-DE" sz="20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69" name="Textfeld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6588" y="1011238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(i,k)</a:t>
                    </a:r>
                  </a:p>
                </p:txBody>
              </p:sp>
            </p:grpSp>
            <p:sp>
              <p:nvSpPr>
                <p:cNvPr id="56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9191456" y="4283610"/>
                  <a:ext cx="866945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de-DE" altLang="de-DE" sz="20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•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B</a:t>
                  </a:r>
                  <a:endPara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5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8113586" y="3167254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A</a:t>
                  </a:r>
                </a:p>
              </p:txBody>
            </p:sp>
            <p:sp>
              <p:nvSpPr>
                <p:cNvPr id="58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417082" y="3165667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latin typeface="Arial Narrow" panose="020B0606020202030204" pitchFamily="34" charset="0"/>
                    </a:rPr>
                    <a:t> B</a:t>
                  </a:r>
                </a:p>
              </p:txBody>
            </p:sp>
          </p:grpSp>
          <p:grpSp>
            <p:nvGrpSpPr>
              <p:cNvPr id="2" name="Gruppieren 1"/>
              <p:cNvGrpSpPr/>
              <p:nvPr/>
            </p:nvGrpSpPr>
            <p:grpSpPr>
              <a:xfrm>
                <a:off x="2908151" y="1089367"/>
                <a:ext cx="731361" cy="1307056"/>
                <a:chOff x="2908151" y="1089367"/>
                <a:chExt cx="731361" cy="1307056"/>
              </a:xfrm>
            </p:grpSpPr>
            <p:sp>
              <p:nvSpPr>
                <p:cNvPr id="77" name="Nach rechts gekrümmter Pfeil 2"/>
                <p:cNvSpPr>
                  <a:spLocks noChangeArrowheads="1"/>
                </p:cNvSpPr>
                <p:nvPr/>
              </p:nvSpPr>
              <p:spPr bwMode="auto">
                <a:xfrm rot="19392804" flipH="1">
                  <a:off x="2908151" y="1089367"/>
                  <a:ext cx="325709" cy="664539"/>
                </a:xfrm>
                <a:prstGeom prst="curvedRightArrow">
                  <a:avLst>
                    <a:gd name="adj1" fmla="val 25000"/>
                    <a:gd name="adj2" fmla="val 49999"/>
                    <a:gd name="adj3" fmla="val 20108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de-DE" sz="2800"/>
                </a:p>
              </p:txBody>
            </p:sp>
            <p:sp>
              <p:nvSpPr>
                <p:cNvPr id="78" name="Nach rechts gekrümmter Pfeil 41"/>
                <p:cNvSpPr>
                  <a:spLocks noChangeArrowheads="1"/>
                </p:cNvSpPr>
                <p:nvPr/>
              </p:nvSpPr>
              <p:spPr bwMode="auto">
                <a:xfrm rot="8259196" flipH="1">
                  <a:off x="3273313" y="1707628"/>
                  <a:ext cx="366199" cy="688795"/>
                </a:xfrm>
                <a:prstGeom prst="curvedRightArrow">
                  <a:avLst>
                    <a:gd name="adj1" fmla="val 25000"/>
                    <a:gd name="adj2" fmla="val 49999"/>
                    <a:gd name="adj3" fmla="val 2663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de-DE" sz="2800"/>
                </a:p>
              </p:txBody>
            </p:sp>
          </p:grpSp>
        </p:grpSp>
        <p:grpSp>
          <p:nvGrpSpPr>
            <p:cNvPr id="79" name="Gruppieren 78"/>
            <p:cNvGrpSpPr/>
            <p:nvPr/>
          </p:nvGrpSpPr>
          <p:grpSpPr>
            <a:xfrm>
              <a:off x="6663137" y="759422"/>
              <a:ext cx="5020111" cy="3960466"/>
              <a:chOff x="6916278" y="723254"/>
              <a:chExt cx="5020111" cy="3960466"/>
            </a:xfrm>
          </p:grpSpPr>
          <p:grpSp>
            <p:nvGrpSpPr>
              <p:cNvPr id="80" name="Gruppieren 1"/>
              <p:cNvGrpSpPr>
                <a:grpSpLocks/>
              </p:cNvGrpSpPr>
              <p:nvPr/>
            </p:nvGrpSpPr>
            <p:grpSpPr bwMode="auto">
              <a:xfrm>
                <a:off x="7062061" y="723254"/>
                <a:ext cx="4742481" cy="3368299"/>
                <a:chOff x="1879600" y="1341438"/>
                <a:chExt cx="603250" cy="1292225"/>
              </a:xfrm>
            </p:grpSpPr>
            <p:sp>
              <p:nvSpPr>
                <p:cNvPr id="100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0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81" name="Gruppieren 1"/>
              <p:cNvGrpSpPr>
                <a:grpSpLocks/>
              </p:cNvGrpSpPr>
              <p:nvPr/>
            </p:nvGrpSpPr>
            <p:grpSpPr bwMode="auto">
              <a:xfrm>
                <a:off x="6916278" y="980728"/>
                <a:ext cx="5020111" cy="2593975"/>
                <a:chOff x="-94790" y="979488"/>
                <a:chExt cx="5020049" cy="2593975"/>
              </a:xfrm>
            </p:grpSpPr>
            <p:grpSp>
              <p:nvGrpSpPr>
                <p:cNvPr id="85" name="Gruppieren 1"/>
                <p:cNvGrpSpPr>
                  <a:grpSpLocks/>
                </p:cNvGrpSpPr>
                <p:nvPr/>
              </p:nvGrpSpPr>
              <p:grpSpPr bwMode="auto">
                <a:xfrm>
                  <a:off x="636588" y="981075"/>
                  <a:ext cx="1198562" cy="1800225"/>
                  <a:chOff x="1879600" y="1341438"/>
                  <a:chExt cx="603250" cy="1292225"/>
                </a:xfrm>
              </p:grpSpPr>
              <p:sp>
                <p:nvSpPr>
                  <p:cNvPr id="98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99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86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-94790" y="1157288"/>
                  <a:ext cx="33178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a</a:t>
                  </a:r>
                </a:p>
              </p:txBody>
            </p:sp>
            <p:sp>
              <p:nvSpPr>
                <p:cNvPr id="87" name="Textfeld 24"/>
                <p:cNvSpPr txBox="1">
                  <a:spLocks noChangeArrowheads="1"/>
                </p:cNvSpPr>
                <p:nvPr/>
              </p:nvSpPr>
              <p:spPr bwMode="auto">
                <a:xfrm>
                  <a:off x="2029584" y="1595080"/>
                  <a:ext cx="646131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altLang="de-DE" sz="2000" b="1" dirty="0" err="1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b,g</a:t>
                  </a: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)</a:t>
                  </a:r>
                  <a:endPara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8" name="Textfeld 25"/>
                <p:cNvSpPr txBox="1">
                  <a:spLocks noChangeArrowheads="1"/>
                </p:cNvSpPr>
                <p:nvPr/>
              </p:nvSpPr>
              <p:spPr bwMode="auto">
                <a:xfrm>
                  <a:off x="1631950" y="2020888"/>
                  <a:ext cx="347663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c</a:t>
                  </a:r>
                </a:p>
              </p:txBody>
            </p:sp>
            <p:sp>
              <p:nvSpPr>
                <p:cNvPr id="89" name="Textfeld 26"/>
                <p:cNvSpPr txBox="1">
                  <a:spLocks noChangeArrowheads="1"/>
                </p:cNvSpPr>
                <p:nvPr/>
              </p:nvSpPr>
              <p:spPr bwMode="auto">
                <a:xfrm>
                  <a:off x="873125" y="1012825"/>
                  <a:ext cx="7270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(d,e)</a:t>
                  </a:r>
                </a:p>
              </p:txBody>
            </p:sp>
            <p:grpSp>
              <p:nvGrpSpPr>
                <p:cNvPr id="90" name="Gruppieren 1"/>
                <p:cNvGrpSpPr>
                  <a:grpSpLocks/>
                </p:cNvGrpSpPr>
                <p:nvPr/>
              </p:nvGrpSpPr>
              <p:grpSpPr bwMode="auto">
                <a:xfrm>
                  <a:off x="2941638" y="979488"/>
                  <a:ext cx="1198562" cy="1800225"/>
                  <a:chOff x="1879600" y="1341438"/>
                  <a:chExt cx="603250" cy="1292225"/>
                </a:xfrm>
              </p:grpSpPr>
              <p:sp>
                <p:nvSpPr>
                  <p:cNvPr id="96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97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9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3357563" y="3173413"/>
                  <a:ext cx="577850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</a:t>
                  </a:r>
                </a:p>
              </p:txBody>
            </p:sp>
            <p:sp>
              <p:nvSpPr>
                <p:cNvPr id="93" name="Textfeld 42"/>
                <p:cNvSpPr txBox="1">
                  <a:spLocks noChangeArrowheads="1"/>
                </p:cNvSpPr>
                <p:nvPr/>
              </p:nvSpPr>
              <p:spPr bwMode="auto">
                <a:xfrm>
                  <a:off x="4591884" y="1155700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h</a:t>
                  </a:r>
                </a:p>
              </p:txBody>
            </p:sp>
            <p:sp>
              <p:nvSpPr>
                <p:cNvPr id="94" name="Textfeld 43"/>
                <p:cNvSpPr txBox="1">
                  <a:spLocks noChangeArrowheads="1"/>
                </p:cNvSpPr>
                <p:nvPr/>
              </p:nvSpPr>
              <p:spPr bwMode="auto">
                <a:xfrm>
                  <a:off x="2798763" y="1157288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chemeClr val="accent6"/>
                      </a:solidFill>
                      <a:latin typeface="Arial Narrow" panose="020B0606020202030204" pitchFamily="34" charset="0"/>
                    </a:rPr>
                    <a:t>f</a:t>
                  </a:r>
                  <a:endParaRPr lang="en-US" altLang="de-DE" sz="2000" b="1" dirty="0">
                    <a:solidFill>
                      <a:schemeClr val="accent6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5" name="Textfeld 44"/>
                <p:cNvSpPr txBox="1">
                  <a:spLocks noChangeArrowheads="1"/>
                </p:cNvSpPr>
                <p:nvPr/>
              </p:nvSpPr>
              <p:spPr bwMode="auto">
                <a:xfrm>
                  <a:off x="3176588" y="1011238"/>
                  <a:ext cx="7270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(i,k)</a:t>
                  </a:r>
                </a:p>
              </p:txBody>
            </p:sp>
          </p:grpSp>
          <p:sp>
            <p:nvSpPr>
              <p:cNvPr id="82" name="Textfeld 35"/>
              <p:cNvSpPr txBox="1">
                <a:spLocks noChangeArrowheads="1"/>
              </p:cNvSpPr>
              <p:nvPr/>
            </p:nvSpPr>
            <p:spPr bwMode="auto">
              <a:xfrm>
                <a:off x="9191456" y="4283610"/>
                <a:ext cx="86694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A</a:t>
                </a:r>
                <a:r>
                  <a:rPr lang="de-DE" altLang="de-DE" sz="2000" dirty="0" smtClean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•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B</a:t>
                </a:r>
                <a:endPara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3" name="Textfeld 35"/>
              <p:cNvSpPr txBox="1">
                <a:spLocks noChangeArrowheads="1"/>
              </p:cNvSpPr>
              <p:nvPr/>
            </p:nvSpPr>
            <p:spPr bwMode="auto">
              <a:xfrm>
                <a:off x="8113586" y="3167254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A</a:t>
                </a:r>
              </a:p>
            </p:txBody>
          </p:sp>
          <p:sp>
            <p:nvSpPr>
              <p:cNvPr id="84" name="Textfeld 35"/>
              <p:cNvSpPr txBox="1">
                <a:spLocks noChangeArrowheads="1"/>
              </p:cNvSpPr>
              <p:nvPr/>
            </p:nvSpPr>
            <p:spPr bwMode="auto">
              <a:xfrm>
                <a:off x="10417082" y="3165667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 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598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47851 -0.001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3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400"/>
          </a:p>
        </p:txBody>
      </p:sp>
      <p:grpSp>
        <p:nvGrpSpPr>
          <p:cNvPr id="4" name="Gruppieren 3"/>
          <p:cNvGrpSpPr/>
          <p:nvPr/>
        </p:nvGrpSpPr>
        <p:grpSpPr>
          <a:xfrm>
            <a:off x="469655" y="759422"/>
            <a:ext cx="5370733" cy="3960466"/>
            <a:chOff x="469655" y="759422"/>
            <a:chExt cx="5370733" cy="3960466"/>
          </a:xfrm>
        </p:grpSpPr>
        <p:grpSp>
          <p:nvGrpSpPr>
            <p:cNvPr id="79" name="Gruppieren 78"/>
            <p:cNvGrpSpPr/>
            <p:nvPr/>
          </p:nvGrpSpPr>
          <p:grpSpPr>
            <a:xfrm>
              <a:off x="820277" y="759422"/>
              <a:ext cx="5020111" cy="3960466"/>
              <a:chOff x="6916278" y="723254"/>
              <a:chExt cx="5020111" cy="3960466"/>
            </a:xfrm>
          </p:grpSpPr>
          <p:grpSp>
            <p:nvGrpSpPr>
              <p:cNvPr id="80" name="Gruppieren 1"/>
              <p:cNvGrpSpPr>
                <a:grpSpLocks/>
              </p:cNvGrpSpPr>
              <p:nvPr/>
            </p:nvGrpSpPr>
            <p:grpSpPr bwMode="auto">
              <a:xfrm>
                <a:off x="7062061" y="723254"/>
                <a:ext cx="4742481" cy="3368299"/>
                <a:chOff x="1879600" y="1341438"/>
                <a:chExt cx="603250" cy="1292225"/>
              </a:xfrm>
            </p:grpSpPr>
            <p:sp>
              <p:nvSpPr>
                <p:cNvPr id="100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0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81" name="Gruppieren 1"/>
              <p:cNvGrpSpPr>
                <a:grpSpLocks/>
              </p:cNvGrpSpPr>
              <p:nvPr/>
            </p:nvGrpSpPr>
            <p:grpSpPr bwMode="auto">
              <a:xfrm>
                <a:off x="6916278" y="980728"/>
                <a:ext cx="5020111" cy="2593975"/>
                <a:chOff x="-94790" y="979488"/>
                <a:chExt cx="5020049" cy="2593975"/>
              </a:xfrm>
            </p:grpSpPr>
            <p:grpSp>
              <p:nvGrpSpPr>
                <p:cNvPr id="85" name="Gruppieren 1"/>
                <p:cNvGrpSpPr>
                  <a:grpSpLocks/>
                </p:cNvGrpSpPr>
                <p:nvPr/>
              </p:nvGrpSpPr>
              <p:grpSpPr bwMode="auto">
                <a:xfrm>
                  <a:off x="636588" y="981075"/>
                  <a:ext cx="1198562" cy="1800225"/>
                  <a:chOff x="1879600" y="1341438"/>
                  <a:chExt cx="603250" cy="1292225"/>
                </a:xfrm>
              </p:grpSpPr>
              <p:sp>
                <p:nvSpPr>
                  <p:cNvPr id="98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99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86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-94790" y="1157288"/>
                  <a:ext cx="33178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a</a:t>
                  </a:r>
                </a:p>
              </p:txBody>
            </p:sp>
            <p:sp>
              <p:nvSpPr>
                <p:cNvPr id="87" name="Textfeld 24"/>
                <p:cNvSpPr txBox="1">
                  <a:spLocks noChangeArrowheads="1"/>
                </p:cNvSpPr>
                <p:nvPr/>
              </p:nvSpPr>
              <p:spPr bwMode="auto">
                <a:xfrm>
                  <a:off x="2029584" y="1595080"/>
                  <a:ext cx="646131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altLang="de-DE" sz="2000" b="1" dirty="0" err="1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b,g</a:t>
                  </a: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)</a:t>
                  </a:r>
                  <a:endPara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8" name="Textfeld 25"/>
                <p:cNvSpPr txBox="1">
                  <a:spLocks noChangeArrowheads="1"/>
                </p:cNvSpPr>
                <p:nvPr/>
              </p:nvSpPr>
              <p:spPr bwMode="auto">
                <a:xfrm>
                  <a:off x="1631950" y="2020888"/>
                  <a:ext cx="347663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c</a:t>
                  </a:r>
                </a:p>
              </p:txBody>
            </p:sp>
            <p:sp>
              <p:nvSpPr>
                <p:cNvPr id="89" name="Textfeld 26"/>
                <p:cNvSpPr txBox="1">
                  <a:spLocks noChangeArrowheads="1"/>
                </p:cNvSpPr>
                <p:nvPr/>
              </p:nvSpPr>
              <p:spPr bwMode="auto">
                <a:xfrm>
                  <a:off x="873125" y="1012825"/>
                  <a:ext cx="7270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(d,e)</a:t>
                  </a:r>
                </a:p>
              </p:txBody>
            </p:sp>
            <p:grpSp>
              <p:nvGrpSpPr>
                <p:cNvPr id="90" name="Gruppieren 1"/>
                <p:cNvGrpSpPr>
                  <a:grpSpLocks/>
                </p:cNvGrpSpPr>
                <p:nvPr/>
              </p:nvGrpSpPr>
              <p:grpSpPr bwMode="auto">
                <a:xfrm>
                  <a:off x="2941638" y="979488"/>
                  <a:ext cx="1198562" cy="1800225"/>
                  <a:chOff x="1879600" y="1341438"/>
                  <a:chExt cx="603250" cy="1292225"/>
                </a:xfrm>
              </p:grpSpPr>
              <p:sp>
                <p:nvSpPr>
                  <p:cNvPr id="96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97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9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3357563" y="3173413"/>
                  <a:ext cx="577850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</a:t>
                  </a:r>
                </a:p>
              </p:txBody>
            </p:sp>
            <p:sp>
              <p:nvSpPr>
                <p:cNvPr id="93" name="Textfeld 42"/>
                <p:cNvSpPr txBox="1">
                  <a:spLocks noChangeArrowheads="1"/>
                </p:cNvSpPr>
                <p:nvPr/>
              </p:nvSpPr>
              <p:spPr bwMode="auto">
                <a:xfrm>
                  <a:off x="4591884" y="1155700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h</a:t>
                  </a:r>
                </a:p>
              </p:txBody>
            </p:sp>
            <p:sp>
              <p:nvSpPr>
                <p:cNvPr id="94" name="Textfeld 43"/>
                <p:cNvSpPr txBox="1">
                  <a:spLocks noChangeArrowheads="1"/>
                </p:cNvSpPr>
                <p:nvPr/>
              </p:nvSpPr>
              <p:spPr bwMode="auto">
                <a:xfrm>
                  <a:off x="2798763" y="1157288"/>
                  <a:ext cx="3333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chemeClr val="accent6"/>
                      </a:solidFill>
                      <a:latin typeface="Arial Narrow" panose="020B0606020202030204" pitchFamily="34" charset="0"/>
                    </a:rPr>
                    <a:t>f</a:t>
                  </a:r>
                  <a:endParaRPr lang="en-US" altLang="de-DE" sz="2000" b="1" dirty="0">
                    <a:solidFill>
                      <a:schemeClr val="accent6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5" name="Textfeld 44"/>
                <p:cNvSpPr txBox="1">
                  <a:spLocks noChangeArrowheads="1"/>
                </p:cNvSpPr>
                <p:nvPr/>
              </p:nvSpPr>
              <p:spPr bwMode="auto">
                <a:xfrm>
                  <a:off x="3176588" y="1011238"/>
                  <a:ext cx="727075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(i,k)</a:t>
                  </a:r>
                </a:p>
              </p:txBody>
            </p:sp>
          </p:grpSp>
          <p:sp>
            <p:nvSpPr>
              <p:cNvPr id="82" name="Textfeld 35"/>
              <p:cNvSpPr txBox="1">
                <a:spLocks noChangeArrowheads="1"/>
              </p:cNvSpPr>
              <p:nvPr/>
            </p:nvSpPr>
            <p:spPr bwMode="auto">
              <a:xfrm>
                <a:off x="9191456" y="4283610"/>
                <a:ext cx="86694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A</a:t>
                </a:r>
                <a:r>
                  <a:rPr lang="de-DE" altLang="de-DE" sz="2000" dirty="0" smtClean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•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B</a:t>
                </a:r>
                <a:endPara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83" name="Textfeld 35"/>
              <p:cNvSpPr txBox="1">
                <a:spLocks noChangeArrowheads="1"/>
              </p:cNvSpPr>
              <p:nvPr/>
            </p:nvSpPr>
            <p:spPr bwMode="auto">
              <a:xfrm>
                <a:off x="8113586" y="3167254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A</a:t>
                </a:r>
              </a:p>
            </p:txBody>
          </p:sp>
          <p:sp>
            <p:nvSpPr>
              <p:cNvPr id="84" name="Textfeld 35"/>
              <p:cNvSpPr txBox="1">
                <a:spLocks noChangeArrowheads="1"/>
              </p:cNvSpPr>
              <p:nvPr/>
            </p:nvSpPr>
            <p:spPr bwMode="auto">
              <a:xfrm>
                <a:off x="10417082" y="3165667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 B</a:t>
                </a:r>
              </a:p>
            </p:txBody>
          </p:sp>
        </p:grpSp>
        <p:grpSp>
          <p:nvGrpSpPr>
            <p:cNvPr id="3" name="Gruppieren 2"/>
            <p:cNvGrpSpPr/>
            <p:nvPr/>
          </p:nvGrpSpPr>
          <p:grpSpPr>
            <a:xfrm>
              <a:off x="469655" y="1752892"/>
              <a:ext cx="5362870" cy="1191785"/>
              <a:chOff x="469655" y="1752892"/>
              <a:chExt cx="5362870" cy="1191785"/>
            </a:xfrm>
          </p:grpSpPr>
          <p:sp>
            <p:nvSpPr>
              <p:cNvPr id="92" name="Nach rechts gekrümmter Pfeil 2"/>
              <p:cNvSpPr>
                <a:spLocks noChangeArrowheads="1"/>
              </p:cNvSpPr>
              <p:nvPr/>
            </p:nvSpPr>
            <p:spPr bwMode="auto">
              <a:xfrm rot="16200000">
                <a:off x="3969160" y="1081311"/>
                <a:ext cx="565228" cy="3161503"/>
              </a:xfrm>
              <a:prstGeom prst="curvedRightArrow">
                <a:avLst>
                  <a:gd name="adj1" fmla="val 25000"/>
                  <a:gd name="adj2" fmla="val 49999"/>
                  <a:gd name="adj3" fmla="val 2663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  <p:sp>
            <p:nvSpPr>
              <p:cNvPr id="102" name="Nach rechts gekrümmter Pfeil 41"/>
              <p:cNvSpPr>
                <a:spLocks noChangeArrowheads="1"/>
              </p:cNvSpPr>
              <p:nvPr/>
            </p:nvSpPr>
            <p:spPr bwMode="auto">
              <a:xfrm rot="3486108">
                <a:off x="1864558" y="357989"/>
                <a:ext cx="619487" cy="3409293"/>
              </a:xfrm>
              <a:prstGeom prst="curvedRightArrow">
                <a:avLst>
                  <a:gd name="adj1" fmla="val 25000"/>
                  <a:gd name="adj2" fmla="val 49999"/>
                  <a:gd name="adj3" fmla="val 2663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6882697" y="762008"/>
            <a:ext cx="5075933" cy="3960466"/>
            <a:chOff x="6882697" y="762008"/>
            <a:chExt cx="5075933" cy="3960466"/>
          </a:xfrm>
        </p:grpSpPr>
        <p:grpSp>
          <p:nvGrpSpPr>
            <p:cNvPr id="108" name="Gruppieren 1"/>
            <p:cNvGrpSpPr>
              <a:grpSpLocks/>
            </p:cNvGrpSpPr>
            <p:nvPr/>
          </p:nvGrpSpPr>
          <p:grpSpPr bwMode="auto">
            <a:xfrm>
              <a:off x="7028480" y="762008"/>
              <a:ext cx="4742481" cy="3368299"/>
              <a:chOff x="1879600" y="1341438"/>
              <a:chExt cx="603250" cy="1292225"/>
            </a:xfrm>
          </p:grpSpPr>
          <p:sp>
            <p:nvSpPr>
              <p:cNvPr id="127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bg2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28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3" name="Gruppieren 1"/>
            <p:cNvGrpSpPr>
              <a:grpSpLocks/>
            </p:cNvGrpSpPr>
            <p:nvPr/>
          </p:nvGrpSpPr>
          <p:grpSpPr bwMode="auto">
            <a:xfrm>
              <a:off x="7614084" y="1021069"/>
              <a:ext cx="1198577" cy="1800225"/>
              <a:chOff x="1879600" y="1341438"/>
              <a:chExt cx="603250" cy="1292225"/>
            </a:xfrm>
          </p:grpSpPr>
          <p:sp>
            <p:nvSpPr>
              <p:cNvPr id="125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26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4" name="Textfeld 1"/>
            <p:cNvSpPr txBox="1">
              <a:spLocks noChangeArrowheads="1"/>
            </p:cNvSpPr>
            <p:nvPr/>
          </p:nvSpPr>
          <p:spPr bwMode="auto">
            <a:xfrm>
              <a:off x="6882697" y="1197282"/>
              <a:ext cx="331791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15" name="Textfeld 24"/>
            <p:cNvSpPr txBox="1">
              <a:spLocks noChangeArrowheads="1"/>
            </p:cNvSpPr>
            <p:nvPr/>
          </p:nvSpPr>
          <p:spPr bwMode="auto">
            <a:xfrm>
              <a:off x="9007097" y="1635074"/>
              <a:ext cx="6461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b,g</a:t>
              </a: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)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6" name="Textfeld 25"/>
            <p:cNvSpPr txBox="1">
              <a:spLocks noChangeArrowheads="1"/>
            </p:cNvSpPr>
            <p:nvPr/>
          </p:nvSpPr>
          <p:spPr bwMode="auto">
            <a:xfrm>
              <a:off x="11610963" y="2138373"/>
              <a:ext cx="34766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17" name="Textfeld 26"/>
            <p:cNvSpPr txBox="1">
              <a:spLocks noChangeArrowheads="1"/>
            </p:cNvSpPr>
            <p:nvPr/>
          </p:nvSpPr>
          <p:spPr bwMode="auto">
            <a:xfrm>
              <a:off x="7850624" y="1052819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00B050"/>
                  </a:solidFill>
                  <a:latin typeface="Arial Narrow" panose="020B0606020202030204" pitchFamily="34" charset="0"/>
                </a:rPr>
                <a:t>(d,e)</a:t>
              </a:r>
            </a:p>
          </p:txBody>
        </p:sp>
        <p:grpSp>
          <p:nvGrpSpPr>
            <p:cNvPr id="118" name="Gruppieren 1"/>
            <p:cNvGrpSpPr>
              <a:grpSpLocks/>
            </p:cNvGrpSpPr>
            <p:nvPr/>
          </p:nvGrpSpPr>
          <p:grpSpPr bwMode="auto">
            <a:xfrm>
              <a:off x="9919162" y="1019482"/>
              <a:ext cx="1198577" cy="1800225"/>
              <a:chOff x="1879600" y="1341438"/>
              <a:chExt cx="603250" cy="1292225"/>
            </a:xfrm>
          </p:grpSpPr>
          <p:sp>
            <p:nvSpPr>
              <p:cNvPr id="123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24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9" name="Textfeld 35"/>
            <p:cNvSpPr txBox="1">
              <a:spLocks noChangeArrowheads="1"/>
            </p:cNvSpPr>
            <p:nvPr/>
          </p:nvSpPr>
          <p:spPr bwMode="auto">
            <a:xfrm>
              <a:off x="10335092" y="3213407"/>
              <a:ext cx="57785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20" name="Textfeld 42"/>
            <p:cNvSpPr txBox="1">
              <a:spLocks noChangeArrowheads="1"/>
            </p:cNvSpPr>
            <p:nvPr/>
          </p:nvSpPr>
          <p:spPr bwMode="auto">
            <a:xfrm>
              <a:off x="11569428" y="1195694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121" name="Textfeld 43"/>
            <p:cNvSpPr txBox="1">
              <a:spLocks noChangeArrowheads="1"/>
            </p:cNvSpPr>
            <p:nvPr/>
          </p:nvSpPr>
          <p:spPr bwMode="auto">
            <a:xfrm>
              <a:off x="6888434" y="2933093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2" name="Textfeld 44"/>
            <p:cNvSpPr txBox="1">
              <a:spLocks noChangeArrowheads="1"/>
            </p:cNvSpPr>
            <p:nvPr/>
          </p:nvSpPr>
          <p:spPr bwMode="auto">
            <a:xfrm>
              <a:off x="10154115" y="1051232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(i,k)</a:t>
              </a:r>
            </a:p>
          </p:txBody>
        </p:sp>
        <p:sp>
          <p:nvSpPr>
            <p:cNvPr id="110" name="Textfeld 35"/>
            <p:cNvSpPr txBox="1">
              <a:spLocks noChangeArrowheads="1"/>
            </p:cNvSpPr>
            <p:nvPr/>
          </p:nvSpPr>
          <p:spPr bwMode="auto">
            <a:xfrm>
              <a:off x="9157875" y="4322364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1" name="Textfeld 35"/>
            <p:cNvSpPr txBox="1">
              <a:spLocks noChangeArrowheads="1"/>
            </p:cNvSpPr>
            <p:nvPr/>
          </p:nvSpPr>
          <p:spPr bwMode="auto">
            <a:xfrm>
              <a:off x="8080005" y="3206008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112" name="Textfeld 35"/>
            <p:cNvSpPr txBox="1">
              <a:spLocks noChangeArrowheads="1"/>
            </p:cNvSpPr>
            <p:nvPr/>
          </p:nvSpPr>
          <p:spPr bwMode="auto">
            <a:xfrm>
              <a:off x="10383501" y="3204421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366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400"/>
          </a:p>
        </p:txBody>
      </p:sp>
      <p:grpSp>
        <p:nvGrpSpPr>
          <p:cNvPr id="8" name="Gruppieren 7"/>
          <p:cNvGrpSpPr/>
          <p:nvPr/>
        </p:nvGrpSpPr>
        <p:grpSpPr>
          <a:xfrm>
            <a:off x="469655" y="759422"/>
            <a:ext cx="11488975" cy="3963052"/>
            <a:chOff x="469655" y="759422"/>
            <a:chExt cx="11488975" cy="3963052"/>
          </a:xfrm>
        </p:grpSpPr>
        <p:grpSp>
          <p:nvGrpSpPr>
            <p:cNvPr id="4" name="Gruppieren 3"/>
            <p:cNvGrpSpPr/>
            <p:nvPr/>
          </p:nvGrpSpPr>
          <p:grpSpPr>
            <a:xfrm>
              <a:off x="469655" y="759422"/>
              <a:ext cx="5370733" cy="3960466"/>
              <a:chOff x="469655" y="759422"/>
              <a:chExt cx="5370733" cy="3960466"/>
            </a:xfrm>
          </p:grpSpPr>
          <p:grpSp>
            <p:nvGrpSpPr>
              <p:cNvPr id="79" name="Gruppieren 78"/>
              <p:cNvGrpSpPr/>
              <p:nvPr/>
            </p:nvGrpSpPr>
            <p:grpSpPr>
              <a:xfrm>
                <a:off x="820277" y="759422"/>
                <a:ext cx="5020111" cy="3960466"/>
                <a:chOff x="6916278" y="723254"/>
                <a:chExt cx="5020111" cy="3960466"/>
              </a:xfrm>
            </p:grpSpPr>
            <p:grpSp>
              <p:nvGrpSpPr>
                <p:cNvPr id="80" name="Gruppieren 1"/>
                <p:cNvGrpSpPr>
                  <a:grpSpLocks/>
                </p:cNvGrpSpPr>
                <p:nvPr/>
              </p:nvGrpSpPr>
              <p:grpSpPr bwMode="auto">
                <a:xfrm>
                  <a:off x="7062061" y="723254"/>
                  <a:ext cx="4742481" cy="3368299"/>
                  <a:chOff x="1879600" y="1341438"/>
                  <a:chExt cx="603250" cy="1292225"/>
                </a:xfrm>
              </p:grpSpPr>
              <p:sp>
                <p:nvSpPr>
                  <p:cNvPr id="100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bg2">
                        <a:lumMod val="75000"/>
                      </a:schemeClr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101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grpSp>
              <p:nvGrpSpPr>
                <p:cNvPr id="81" name="Gruppieren 1"/>
                <p:cNvGrpSpPr>
                  <a:grpSpLocks/>
                </p:cNvGrpSpPr>
                <p:nvPr/>
              </p:nvGrpSpPr>
              <p:grpSpPr bwMode="auto">
                <a:xfrm>
                  <a:off x="6916278" y="980728"/>
                  <a:ext cx="5020111" cy="2593975"/>
                  <a:chOff x="-94790" y="979488"/>
                  <a:chExt cx="5020049" cy="2593975"/>
                </a:xfrm>
              </p:grpSpPr>
              <p:grpSp>
                <p:nvGrpSpPr>
                  <p:cNvPr id="85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636588" y="981075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98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99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86" name="Textfeld 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-94790" y="1157288"/>
                    <a:ext cx="331787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a</a:t>
                    </a:r>
                  </a:p>
                </p:txBody>
              </p:sp>
              <p:sp>
                <p:nvSpPr>
                  <p:cNvPr id="87" name="Textfeld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29584" y="1595080"/>
                    <a:ext cx="646131" cy="40011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(</a:t>
                    </a:r>
                    <a:r>
                      <a:rPr lang="en-US" altLang="de-DE" sz="2000" b="1" dirty="0" err="1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b,g</a:t>
                    </a:r>
                    <a:r>
                      <a:rPr lang="en-US" altLang="de-DE" sz="2000" b="1" dirty="0" smtClean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)</a:t>
                    </a:r>
                    <a:endPara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88" name="Textfeld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1950" y="2020888"/>
                    <a:ext cx="347663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c</a:t>
                    </a:r>
                  </a:p>
                </p:txBody>
              </p:sp>
              <p:sp>
                <p:nvSpPr>
                  <p:cNvPr id="89" name="Textfeld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73125" y="1012825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rgbClr val="00B050"/>
                        </a:solidFill>
                        <a:latin typeface="Arial Narrow" panose="020B0606020202030204" pitchFamily="34" charset="0"/>
                      </a:rPr>
                      <a:t>(d,e)</a:t>
                    </a:r>
                  </a:p>
                </p:txBody>
              </p:sp>
              <p:grpSp>
                <p:nvGrpSpPr>
                  <p:cNvPr id="90" name="Gruppieren 1"/>
                  <p:cNvGrpSpPr>
                    <a:grpSpLocks/>
                  </p:cNvGrpSpPr>
                  <p:nvPr/>
                </p:nvGrpSpPr>
                <p:grpSpPr bwMode="auto">
                  <a:xfrm>
                    <a:off x="2941638" y="979488"/>
                    <a:ext cx="1198562" cy="1800225"/>
                    <a:chOff x="1879600" y="1341438"/>
                    <a:chExt cx="603250" cy="1292225"/>
                  </a:xfrm>
                </p:grpSpPr>
                <p:sp>
                  <p:nvSpPr>
                    <p:cNvPr id="96" name="Rechteck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9600" y="1341438"/>
                      <a:ext cx="603250" cy="1292225"/>
                    </a:xfrm>
                    <a:prstGeom prst="rect">
                      <a:avLst/>
                    </a:prstGeom>
                    <a:noFill/>
                    <a:ln w="28575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wrap="none"/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800"/>
                    </a:p>
                  </p:txBody>
                </p:sp>
                <p:sp>
                  <p:nvSpPr>
                    <p:cNvPr id="97" name="Textfeld 3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966119" y="1372706"/>
                      <a:ext cx="430212" cy="28726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32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>
                        <a:spcBef>
                          <a:spcPct val="0"/>
                        </a:spcBef>
                        <a:buFontTx/>
                        <a:buNone/>
                      </a:pPr>
                      <a:endParaRPr lang="de-DE" altLang="de-DE" sz="2000" b="1">
                        <a:latin typeface="Arial Narrow" panose="020B0606020202030204" pitchFamily="34" charset="0"/>
                      </a:endParaRPr>
                    </a:p>
                  </p:txBody>
                </p:sp>
              </p:grpSp>
              <p:sp>
                <p:nvSpPr>
                  <p:cNvPr id="91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7563" y="3173413"/>
                    <a:ext cx="577850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de-DE" altLang="de-DE" sz="2000" b="1" dirty="0">
                        <a:latin typeface="Arial Narrow" panose="020B0606020202030204" pitchFamily="34" charset="0"/>
                      </a:rPr>
                      <a:t> </a:t>
                    </a:r>
                  </a:p>
                </p:txBody>
              </p:sp>
              <p:sp>
                <p:nvSpPr>
                  <p:cNvPr id="93" name="Textfeld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1884" y="1155700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rPr>
                      <a:t>h</a:t>
                    </a:r>
                  </a:p>
                </p:txBody>
              </p:sp>
              <p:sp>
                <p:nvSpPr>
                  <p:cNvPr id="94" name="Textfeld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8763" y="1157288"/>
                    <a:ext cx="3333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 dirty="0" smtClean="0">
                        <a:solidFill>
                          <a:schemeClr val="accent6"/>
                        </a:solidFill>
                        <a:latin typeface="Arial Narrow" panose="020B0606020202030204" pitchFamily="34" charset="0"/>
                      </a:rPr>
                      <a:t>f</a:t>
                    </a:r>
                    <a:endParaRPr lang="en-US" altLang="de-DE" sz="2000" b="1" dirty="0">
                      <a:solidFill>
                        <a:schemeClr val="accent6"/>
                      </a:solidFill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95" name="Textfeld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76588" y="1011238"/>
                    <a:ext cx="727075" cy="40005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algn="ctr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de-DE" sz="2000" b="1">
                        <a:solidFill>
                          <a:schemeClr val="accent2"/>
                        </a:solidFill>
                        <a:latin typeface="Arial Narrow" panose="020B0606020202030204" pitchFamily="34" charset="0"/>
                      </a:rPr>
                      <a:t>(i,k)</a:t>
                    </a:r>
                  </a:p>
                </p:txBody>
              </p:sp>
            </p:grpSp>
            <p:sp>
              <p:nvSpPr>
                <p:cNvPr id="82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9191456" y="4283610"/>
                  <a:ext cx="866945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de-DE" altLang="de-DE" sz="20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•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B</a:t>
                  </a:r>
                  <a:endPara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83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8113586" y="3167254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A</a:t>
                  </a:r>
                </a:p>
              </p:txBody>
            </p:sp>
            <p:sp>
              <p:nvSpPr>
                <p:cNvPr id="84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417082" y="3165667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latin typeface="Arial Narrow" panose="020B0606020202030204" pitchFamily="34" charset="0"/>
                    </a:rPr>
                    <a:t> B</a:t>
                  </a:r>
                </a:p>
              </p:txBody>
            </p:sp>
          </p:grpSp>
          <p:grpSp>
            <p:nvGrpSpPr>
              <p:cNvPr id="3" name="Gruppieren 2"/>
              <p:cNvGrpSpPr/>
              <p:nvPr/>
            </p:nvGrpSpPr>
            <p:grpSpPr>
              <a:xfrm>
                <a:off x="469655" y="1752892"/>
                <a:ext cx="5362870" cy="1191785"/>
                <a:chOff x="469655" y="1752892"/>
                <a:chExt cx="5362870" cy="1191785"/>
              </a:xfrm>
            </p:grpSpPr>
            <p:sp>
              <p:nvSpPr>
                <p:cNvPr id="92" name="Nach rechts gekrümmter Pfeil 2"/>
                <p:cNvSpPr>
                  <a:spLocks noChangeArrowheads="1"/>
                </p:cNvSpPr>
                <p:nvPr/>
              </p:nvSpPr>
              <p:spPr bwMode="auto">
                <a:xfrm rot="16200000">
                  <a:off x="3969160" y="1081311"/>
                  <a:ext cx="565228" cy="3161503"/>
                </a:xfrm>
                <a:prstGeom prst="curvedRightArrow">
                  <a:avLst>
                    <a:gd name="adj1" fmla="val 25000"/>
                    <a:gd name="adj2" fmla="val 49999"/>
                    <a:gd name="adj3" fmla="val 2663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de-DE" sz="2800"/>
                </a:p>
              </p:txBody>
            </p:sp>
            <p:sp>
              <p:nvSpPr>
                <p:cNvPr id="102" name="Nach rechts gekrümmter Pfeil 41"/>
                <p:cNvSpPr>
                  <a:spLocks noChangeArrowheads="1"/>
                </p:cNvSpPr>
                <p:nvPr/>
              </p:nvSpPr>
              <p:spPr bwMode="auto">
                <a:xfrm rot="3486108">
                  <a:off x="1864558" y="357989"/>
                  <a:ext cx="619487" cy="3409293"/>
                </a:xfrm>
                <a:prstGeom prst="curvedRightArrow">
                  <a:avLst>
                    <a:gd name="adj1" fmla="val 25000"/>
                    <a:gd name="adj2" fmla="val 49999"/>
                    <a:gd name="adj3" fmla="val 26630"/>
                  </a:avLst>
                </a:prstGeom>
                <a:solidFill>
                  <a:schemeClr val="accent1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de-DE" sz="2800"/>
                </a:p>
              </p:txBody>
            </p:sp>
          </p:grpSp>
        </p:grpSp>
        <p:grpSp>
          <p:nvGrpSpPr>
            <p:cNvPr id="7" name="Gruppieren 6"/>
            <p:cNvGrpSpPr/>
            <p:nvPr/>
          </p:nvGrpSpPr>
          <p:grpSpPr>
            <a:xfrm>
              <a:off x="6882697" y="762008"/>
              <a:ext cx="5075933" cy="3960466"/>
              <a:chOff x="6882697" y="762008"/>
              <a:chExt cx="5075933" cy="3960466"/>
            </a:xfrm>
          </p:grpSpPr>
          <p:grpSp>
            <p:nvGrpSpPr>
              <p:cNvPr id="108" name="Gruppieren 1"/>
              <p:cNvGrpSpPr>
                <a:grpSpLocks/>
              </p:cNvGrpSpPr>
              <p:nvPr/>
            </p:nvGrpSpPr>
            <p:grpSpPr bwMode="auto">
              <a:xfrm>
                <a:off x="7028480" y="762008"/>
                <a:ext cx="4742481" cy="3368299"/>
                <a:chOff x="1879600" y="1341438"/>
                <a:chExt cx="603250" cy="1292225"/>
              </a:xfrm>
            </p:grpSpPr>
            <p:sp>
              <p:nvSpPr>
                <p:cNvPr id="127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28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grpSp>
            <p:nvGrpSpPr>
              <p:cNvPr id="113" name="Gruppieren 1"/>
              <p:cNvGrpSpPr>
                <a:grpSpLocks/>
              </p:cNvGrpSpPr>
              <p:nvPr/>
            </p:nvGrpSpPr>
            <p:grpSpPr bwMode="auto">
              <a:xfrm>
                <a:off x="7614084" y="1021069"/>
                <a:ext cx="1198577" cy="1800225"/>
                <a:chOff x="1879600" y="1341438"/>
                <a:chExt cx="603250" cy="1292225"/>
              </a:xfrm>
            </p:grpSpPr>
            <p:sp>
              <p:nvSpPr>
                <p:cNvPr id="125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26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14" name="Textfeld 1"/>
              <p:cNvSpPr txBox="1">
                <a:spLocks noChangeArrowheads="1"/>
              </p:cNvSpPr>
              <p:nvPr/>
            </p:nvSpPr>
            <p:spPr bwMode="auto">
              <a:xfrm>
                <a:off x="6882697" y="1197282"/>
                <a:ext cx="331791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115" name="Textfeld 24"/>
              <p:cNvSpPr txBox="1">
                <a:spLocks noChangeArrowheads="1"/>
              </p:cNvSpPr>
              <p:nvPr/>
            </p:nvSpPr>
            <p:spPr bwMode="auto">
              <a:xfrm>
                <a:off x="9007097" y="1635074"/>
                <a:ext cx="646139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(</a:t>
                </a:r>
                <a:r>
                  <a:rPr lang="en-US" altLang="de-DE" sz="2000" b="1" dirty="0" err="1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b,g</a:t>
                </a:r>
                <a:r>
                  <a:rPr lang="en-US" altLang="de-DE" sz="2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)</a:t>
                </a:r>
                <a:endPara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6" name="Textfeld 25"/>
              <p:cNvSpPr txBox="1">
                <a:spLocks noChangeArrowheads="1"/>
              </p:cNvSpPr>
              <p:nvPr/>
            </p:nvSpPr>
            <p:spPr bwMode="auto">
              <a:xfrm>
                <a:off x="11610963" y="2138373"/>
                <a:ext cx="34766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117" name="Textfeld 26"/>
              <p:cNvSpPr txBox="1">
                <a:spLocks noChangeArrowheads="1"/>
              </p:cNvSpPr>
              <p:nvPr/>
            </p:nvSpPr>
            <p:spPr bwMode="auto">
              <a:xfrm>
                <a:off x="7850624" y="1052819"/>
                <a:ext cx="727084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(d,e)</a:t>
                </a:r>
              </a:p>
            </p:txBody>
          </p:sp>
          <p:grpSp>
            <p:nvGrpSpPr>
              <p:cNvPr id="118" name="Gruppieren 1"/>
              <p:cNvGrpSpPr>
                <a:grpSpLocks/>
              </p:cNvGrpSpPr>
              <p:nvPr/>
            </p:nvGrpSpPr>
            <p:grpSpPr bwMode="auto">
              <a:xfrm>
                <a:off x="9919162" y="1019482"/>
                <a:ext cx="1198577" cy="1800225"/>
                <a:chOff x="1879600" y="1341438"/>
                <a:chExt cx="603250" cy="1292225"/>
              </a:xfrm>
            </p:grpSpPr>
            <p:sp>
              <p:nvSpPr>
                <p:cNvPr id="123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24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19" name="Textfeld 35"/>
              <p:cNvSpPr txBox="1">
                <a:spLocks noChangeArrowheads="1"/>
              </p:cNvSpPr>
              <p:nvPr/>
            </p:nvSpPr>
            <p:spPr bwMode="auto">
              <a:xfrm>
                <a:off x="10335092" y="3213407"/>
                <a:ext cx="57785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</a:t>
                </a:r>
              </a:p>
            </p:txBody>
          </p:sp>
          <p:sp>
            <p:nvSpPr>
              <p:cNvPr id="120" name="Textfeld 42"/>
              <p:cNvSpPr txBox="1">
                <a:spLocks noChangeArrowheads="1"/>
              </p:cNvSpPr>
              <p:nvPr/>
            </p:nvSpPr>
            <p:spPr bwMode="auto">
              <a:xfrm>
                <a:off x="11569428" y="1195694"/>
                <a:ext cx="333379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121" name="Textfeld 43"/>
              <p:cNvSpPr txBox="1">
                <a:spLocks noChangeArrowheads="1"/>
              </p:cNvSpPr>
              <p:nvPr/>
            </p:nvSpPr>
            <p:spPr bwMode="auto">
              <a:xfrm>
                <a:off x="6888434" y="2933093"/>
                <a:ext cx="333379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chemeClr val="accent6"/>
                    </a:solidFill>
                    <a:latin typeface="Arial Narrow" panose="020B0606020202030204" pitchFamily="34" charset="0"/>
                  </a:rPr>
                  <a:t>f</a:t>
                </a:r>
                <a:endParaRPr lang="en-US" altLang="de-DE" sz="2000" b="1" dirty="0">
                  <a:solidFill>
                    <a:schemeClr val="accent6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2" name="Textfeld 44"/>
              <p:cNvSpPr txBox="1">
                <a:spLocks noChangeArrowheads="1"/>
              </p:cNvSpPr>
              <p:nvPr/>
            </p:nvSpPr>
            <p:spPr bwMode="auto">
              <a:xfrm>
                <a:off x="10154115" y="1051232"/>
                <a:ext cx="727084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(i,k)</a:t>
                </a:r>
              </a:p>
            </p:txBody>
          </p:sp>
          <p:sp>
            <p:nvSpPr>
              <p:cNvPr id="110" name="Textfeld 35"/>
              <p:cNvSpPr txBox="1">
                <a:spLocks noChangeArrowheads="1"/>
              </p:cNvSpPr>
              <p:nvPr/>
            </p:nvSpPr>
            <p:spPr bwMode="auto">
              <a:xfrm>
                <a:off x="9157875" y="4322364"/>
                <a:ext cx="86694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A</a:t>
                </a:r>
                <a:r>
                  <a:rPr lang="de-DE" altLang="de-DE" sz="2000" dirty="0" smtClean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•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B</a:t>
                </a:r>
                <a:endPara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11" name="Textfeld 35"/>
              <p:cNvSpPr txBox="1">
                <a:spLocks noChangeArrowheads="1"/>
              </p:cNvSpPr>
              <p:nvPr/>
            </p:nvSpPr>
            <p:spPr bwMode="auto">
              <a:xfrm>
                <a:off x="8080005" y="3206008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A</a:t>
                </a:r>
              </a:p>
            </p:txBody>
          </p:sp>
          <p:sp>
            <p:nvSpPr>
              <p:cNvPr id="112" name="Textfeld 35"/>
              <p:cNvSpPr txBox="1">
                <a:spLocks noChangeArrowheads="1"/>
              </p:cNvSpPr>
              <p:nvPr/>
            </p:nvSpPr>
            <p:spPr bwMode="auto">
              <a:xfrm>
                <a:off x="10383501" y="3204421"/>
                <a:ext cx="577858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>
                    <a:latin typeface="Arial Narrow" panose="020B0606020202030204" pitchFamily="34" charset="0"/>
                  </a:rPr>
                  <a:t> 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50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49779 -0.002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9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ieren 6"/>
          <p:cNvGrpSpPr/>
          <p:nvPr/>
        </p:nvGrpSpPr>
        <p:grpSpPr>
          <a:xfrm>
            <a:off x="817696" y="751676"/>
            <a:ext cx="5075933" cy="3960466"/>
            <a:chOff x="6882697" y="762008"/>
            <a:chExt cx="5075933" cy="3960466"/>
          </a:xfrm>
        </p:grpSpPr>
        <p:sp>
          <p:nvSpPr>
            <p:cNvPr id="127" name="Rechteck 24"/>
            <p:cNvSpPr>
              <a:spLocks noChangeArrowheads="1"/>
            </p:cNvSpPr>
            <p:nvPr/>
          </p:nvSpPr>
          <p:spPr bwMode="auto">
            <a:xfrm>
              <a:off x="7028480" y="762008"/>
              <a:ext cx="4742481" cy="3368299"/>
            </a:xfrm>
            <a:prstGeom prst="rect">
              <a:avLst/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grpSp>
          <p:nvGrpSpPr>
            <p:cNvPr id="113" name="Gruppieren 1"/>
            <p:cNvGrpSpPr>
              <a:grpSpLocks/>
            </p:cNvGrpSpPr>
            <p:nvPr/>
          </p:nvGrpSpPr>
          <p:grpSpPr bwMode="auto">
            <a:xfrm>
              <a:off x="7614084" y="1021069"/>
              <a:ext cx="1198577" cy="1800225"/>
              <a:chOff x="1879600" y="1341438"/>
              <a:chExt cx="603250" cy="1292225"/>
            </a:xfrm>
          </p:grpSpPr>
          <p:sp>
            <p:nvSpPr>
              <p:cNvPr id="125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26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4" name="Textfeld 1"/>
            <p:cNvSpPr txBox="1">
              <a:spLocks noChangeArrowheads="1"/>
            </p:cNvSpPr>
            <p:nvPr/>
          </p:nvSpPr>
          <p:spPr bwMode="auto">
            <a:xfrm>
              <a:off x="6882697" y="1197282"/>
              <a:ext cx="331791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15" name="Textfeld 24"/>
            <p:cNvSpPr txBox="1">
              <a:spLocks noChangeArrowheads="1"/>
            </p:cNvSpPr>
            <p:nvPr/>
          </p:nvSpPr>
          <p:spPr bwMode="auto">
            <a:xfrm>
              <a:off x="9007097" y="1635074"/>
              <a:ext cx="6461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b,g</a:t>
              </a: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)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6" name="Textfeld 25"/>
            <p:cNvSpPr txBox="1">
              <a:spLocks noChangeArrowheads="1"/>
            </p:cNvSpPr>
            <p:nvPr/>
          </p:nvSpPr>
          <p:spPr bwMode="auto">
            <a:xfrm>
              <a:off x="11610963" y="2138373"/>
              <a:ext cx="34766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17" name="Textfeld 26"/>
            <p:cNvSpPr txBox="1">
              <a:spLocks noChangeArrowheads="1"/>
            </p:cNvSpPr>
            <p:nvPr/>
          </p:nvSpPr>
          <p:spPr bwMode="auto">
            <a:xfrm>
              <a:off x="7850624" y="1052819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00B050"/>
                  </a:solidFill>
                  <a:latin typeface="Arial Narrow" panose="020B0606020202030204" pitchFamily="34" charset="0"/>
                </a:rPr>
                <a:t>(d,e)</a:t>
              </a:r>
            </a:p>
          </p:txBody>
        </p:sp>
        <p:grpSp>
          <p:nvGrpSpPr>
            <p:cNvPr id="118" name="Gruppieren 1"/>
            <p:cNvGrpSpPr>
              <a:grpSpLocks/>
            </p:cNvGrpSpPr>
            <p:nvPr/>
          </p:nvGrpSpPr>
          <p:grpSpPr bwMode="auto">
            <a:xfrm>
              <a:off x="9919162" y="1019482"/>
              <a:ext cx="1198577" cy="1800225"/>
              <a:chOff x="1879600" y="1341438"/>
              <a:chExt cx="603250" cy="1292225"/>
            </a:xfrm>
          </p:grpSpPr>
          <p:sp>
            <p:nvSpPr>
              <p:cNvPr id="123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124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19" name="Textfeld 35"/>
            <p:cNvSpPr txBox="1">
              <a:spLocks noChangeArrowheads="1"/>
            </p:cNvSpPr>
            <p:nvPr/>
          </p:nvSpPr>
          <p:spPr bwMode="auto">
            <a:xfrm>
              <a:off x="10335092" y="3213407"/>
              <a:ext cx="57785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20" name="Textfeld 42"/>
            <p:cNvSpPr txBox="1">
              <a:spLocks noChangeArrowheads="1"/>
            </p:cNvSpPr>
            <p:nvPr/>
          </p:nvSpPr>
          <p:spPr bwMode="auto">
            <a:xfrm>
              <a:off x="11569428" y="1195694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121" name="Textfeld 43"/>
            <p:cNvSpPr txBox="1">
              <a:spLocks noChangeArrowheads="1"/>
            </p:cNvSpPr>
            <p:nvPr/>
          </p:nvSpPr>
          <p:spPr bwMode="auto">
            <a:xfrm>
              <a:off x="6888434" y="2933093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2" name="Textfeld 44"/>
            <p:cNvSpPr txBox="1">
              <a:spLocks noChangeArrowheads="1"/>
            </p:cNvSpPr>
            <p:nvPr/>
          </p:nvSpPr>
          <p:spPr bwMode="auto">
            <a:xfrm>
              <a:off x="10154115" y="1051232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chemeClr val="accent2"/>
                  </a:solidFill>
                  <a:latin typeface="Arial Narrow" panose="020B0606020202030204" pitchFamily="34" charset="0"/>
                </a:rPr>
                <a:t>(i,k)</a:t>
              </a:r>
            </a:p>
          </p:txBody>
        </p:sp>
        <p:sp>
          <p:nvSpPr>
            <p:cNvPr id="110" name="Textfeld 35"/>
            <p:cNvSpPr txBox="1">
              <a:spLocks noChangeArrowheads="1"/>
            </p:cNvSpPr>
            <p:nvPr/>
          </p:nvSpPr>
          <p:spPr bwMode="auto">
            <a:xfrm>
              <a:off x="9157875" y="4322364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11" name="Textfeld 35"/>
            <p:cNvSpPr txBox="1">
              <a:spLocks noChangeArrowheads="1"/>
            </p:cNvSpPr>
            <p:nvPr/>
          </p:nvSpPr>
          <p:spPr bwMode="auto">
            <a:xfrm>
              <a:off x="8080005" y="3206008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112" name="Textfeld 35"/>
            <p:cNvSpPr txBox="1">
              <a:spLocks noChangeArrowheads="1"/>
            </p:cNvSpPr>
            <p:nvPr/>
          </p:nvSpPr>
          <p:spPr bwMode="auto">
            <a:xfrm>
              <a:off x="10383501" y="3204421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en-US" sz="1400"/>
          </a:p>
        </p:txBody>
      </p:sp>
      <p:grpSp>
        <p:nvGrpSpPr>
          <p:cNvPr id="2" name="Gruppieren 1"/>
          <p:cNvGrpSpPr/>
          <p:nvPr/>
        </p:nvGrpSpPr>
        <p:grpSpPr>
          <a:xfrm>
            <a:off x="2421969" y="1087569"/>
            <a:ext cx="2161964" cy="989813"/>
            <a:chOff x="2421969" y="1087569"/>
            <a:chExt cx="2161964" cy="989813"/>
          </a:xfrm>
        </p:grpSpPr>
        <p:sp>
          <p:nvSpPr>
            <p:cNvPr id="52" name="Nach rechts gekrümmter Pfeil 2"/>
            <p:cNvSpPr>
              <a:spLocks noChangeArrowheads="1"/>
            </p:cNvSpPr>
            <p:nvPr/>
          </p:nvSpPr>
          <p:spPr bwMode="auto">
            <a:xfrm rot="17918405" flipH="1">
              <a:off x="2743635" y="765903"/>
              <a:ext cx="324994" cy="968325"/>
            </a:xfrm>
            <a:prstGeom prst="curvedRightArrow">
              <a:avLst>
                <a:gd name="adj1" fmla="val 25000"/>
                <a:gd name="adj2" fmla="val 49999"/>
                <a:gd name="adj3" fmla="val 2663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2800"/>
            </a:p>
          </p:txBody>
        </p:sp>
        <p:sp>
          <p:nvSpPr>
            <p:cNvPr id="53" name="Nach rechts gekrümmter Pfeil 41"/>
            <p:cNvSpPr>
              <a:spLocks noChangeArrowheads="1"/>
            </p:cNvSpPr>
            <p:nvPr/>
          </p:nvSpPr>
          <p:spPr bwMode="auto">
            <a:xfrm rot="3748054" flipH="1">
              <a:off x="3722747" y="1216195"/>
              <a:ext cx="324994" cy="1397379"/>
            </a:xfrm>
            <a:prstGeom prst="curvedRightArrow">
              <a:avLst>
                <a:gd name="adj1" fmla="val 25000"/>
                <a:gd name="adj2" fmla="val 49999"/>
                <a:gd name="adj3" fmla="val 21397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de-DE" sz="280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6585648" y="754262"/>
            <a:ext cx="5075933" cy="3960466"/>
            <a:chOff x="6585648" y="754262"/>
            <a:chExt cx="5075933" cy="3960466"/>
          </a:xfrm>
        </p:grpSpPr>
        <p:sp>
          <p:nvSpPr>
            <p:cNvPr id="56" name="Rechteck 24"/>
            <p:cNvSpPr>
              <a:spLocks noChangeArrowheads="1"/>
            </p:cNvSpPr>
            <p:nvPr/>
          </p:nvSpPr>
          <p:spPr bwMode="auto">
            <a:xfrm>
              <a:off x="6731431" y="754262"/>
              <a:ext cx="4742481" cy="3368299"/>
            </a:xfrm>
            <a:prstGeom prst="rect">
              <a:avLst/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grpSp>
          <p:nvGrpSpPr>
            <p:cNvPr id="57" name="Gruppieren 1"/>
            <p:cNvGrpSpPr>
              <a:grpSpLocks/>
            </p:cNvGrpSpPr>
            <p:nvPr/>
          </p:nvGrpSpPr>
          <p:grpSpPr bwMode="auto">
            <a:xfrm>
              <a:off x="7317035" y="1013323"/>
              <a:ext cx="1198577" cy="1800225"/>
              <a:chOff x="1879600" y="1341438"/>
              <a:chExt cx="603250" cy="1292225"/>
            </a:xfrm>
          </p:grpSpPr>
          <p:sp>
            <p:nvSpPr>
              <p:cNvPr id="72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73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8" name="Textfeld 1"/>
            <p:cNvSpPr txBox="1">
              <a:spLocks noChangeArrowheads="1"/>
            </p:cNvSpPr>
            <p:nvPr/>
          </p:nvSpPr>
          <p:spPr bwMode="auto">
            <a:xfrm>
              <a:off x="6585648" y="1189536"/>
              <a:ext cx="331791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59" name="Textfeld 24"/>
            <p:cNvSpPr txBox="1">
              <a:spLocks noChangeArrowheads="1"/>
            </p:cNvSpPr>
            <p:nvPr/>
          </p:nvSpPr>
          <p:spPr bwMode="auto">
            <a:xfrm>
              <a:off x="8710048" y="1627328"/>
              <a:ext cx="6461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b,g</a:t>
              </a: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)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Textfeld 25"/>
            <p:cNvSpPr txBox="1">
              <a:spLocks noChangeArrowheads="1"/>
            </p:cNvSpPr>
            <p:nvPr/>
          </p:nvSpPr>
          <p:spPr bwMode="auto">
            <a:xfrm>
              <a:off x="11313914" y="2130627"/>
              <a:ext cx="34766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61" name="Textfeld 26"/>
            <p:cNvSpPr txBox="1">
              <a:spLocks noChangeArrowheads="1"/>
            </p:cNvSpPr>
            <p:nvPr/>
          </p:nvSpPr>
          <p:spPr bwMode="auto">
            <a:xfrm>
              <a:off x="8626330" y="1240925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rgbClr val="00B050"/>
                  </a:solidFill>
                  <a:latin typeface="Arial Narrow" panose="020B0606020202030204" pitchFamily="34" charset="0"/>
                </a:rPr>
                <a:t>d,e</a:t>
              </a: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grpSp>
          <p:nvGrpSpPr>
            <p:cNvPr id="62" name="Gruppieren 1"/>
            <p:cNvGrpSpPr>
              <a:grpSpLocks/>
            </p:cNvGrpSpPr>
            <p:nvPr/>
          </p:nvGrpSpPr>
          <p:grpSpPr bwMode="auto">
            <a:xfrm>
              <a:off x="9622113" y="1011736"/>
              <a:ext cx="1198577" cy="1800225"/>
              <a:chOff x="1879600" y="1341438"/>
              <a:chExt cx="603250" cy="1292225"/>
            </a:xfrm>
          </p:grpSpPr>
          <p:sp>
            <p:nvSpPr>
              <p:cNvPr id="70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71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3" name="Textfeld 35"/>
            <p:cNvSpPr txBox="1">
              <a:spLocks noChangeArrowheads="1"/>
            </p:cNvSpPr>
            <p:nvPr/>
          </p:nvSpPr>
          <p:spPr bwMode="auto">
            <a:xfrm>
              <a:off x="10038043" y="3205661"/>
              <a:ext cx="57785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4" name="Textfeld 42"/>
            <p:cNvSpPr txBox="1">
              <a:spLocks noChangeArrowheads="1"/>
            </p:cNvSpPr>
            <p:nvPr/>
          </p:nvSpPr>
          <p:spPr bwMode="auto">
            <a:xfrm>
              <a:off x="11272379" y="1187948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65" name="Textfeld 43"/>
            <p:cNvSpPr txBox="1">
              <a:spLocks noChangeArrowheads="1"/>
            </p:cNvSpPr>
            <p:nvPr/>
          </p:nvSpPr>
          <p:spPr bwMode="auto">
            <a:xfrm>
              <a:off x="6591385" y="2925347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Textfeld 44"/>
            <p:cNvSpPr txBox="1">
              <a:spLocks noChangeArrowheads="1"/>
            </p:cNvSpPr>
            <p:nvPr/>
          </p:nvSpPr>
          <p:spPr bwMode="auto">
            <a:xfrm>
              <a:off x="8682153" y="2111293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chemeClr val="accent2"/>
                  </a:solidFill>
                  <a:latin typeface="Arial Narrow" panose="020B0606020202030204" pitchFamily="34" charset="0"/>
                </a:rPr>
                <a:t>i,k</a:t>
              </a: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67" name="Textfeld 35"/>
            <p:cNvSpPr txBox="1">
              <a:spLocks noChangeArrowheads="1"/>
            </p:cNvSpPr>
            <p:nvPr/>
          </p:nvSpPr>
          <p:spPr bwMode="auto">
            <a:xfrm>
              <a:off x="8860826" y="4314618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Textfeld 35"/>
            <p:cNvSpPr txBox="1">
              <a:spLocks noChangeArrowheads="1"/>
            </p:cNvSpPr>
            <p:nvPr/>
          </p:nvSpPr>
          <p:spPr bwMode="auto">
            <a:xfrm>
              <a:off x="7782956" y="3198262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69" name="Textfeld 35"/>
            <p:cNvSpPr txBox="1">
              <a:spLocks noChangeArrowheads="1"/>
            </p:cNvSpPr>
            <p:nvPr/>
          </p:nvSpPr>
          <p:spPr bwMode="auto">
            <a:xfrm>
              <a:off x="10086452" y="3196675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685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en-US" sz="1400"/>
          </a:p>
        </p:txBody>
      </p:sp>
      <p:grpSp>
        <p:nvGrpSpPr>
          <p:cNvPr id="4" name="Gruppieren 3"/>
          <p:cNvGrpSpPr/>
          <p:nvPr/>
        </p:nvGrpSpPr>
        <p:grpSpPr>
          <a:xfrm>
            <a:off x="817696" y="751676"/>
            <a:ext cx="10843885" cy="3963052"/>
            <a:chOff x="817696" y="751676"/>
            <a:chExt cx="10843885" cy="3963052"/>
          </a:xfrm>
        </p:grpSpPr>
        <p:grpSp>
          <p:nvGrpSpPr>
            <p:cNvPr id="3" name="Gruppieren 2"/>
            <p:cNvGrpSpPr/>
            <p:nvPr/>
          </p:nvGrpSpPr>
          <p:grpSpPr>
            <a:xfrm>
              <a:off x="817696" y="751676"/>
              <a:ext cx="10843885" cy="3963052"/>
              <a:chOff x="817696" y="751676"/>
              <a:chExt cx="10843885" cy="3963052"/>
            </a:xfrm>
          </p:grpSpPr>
          <p:grpSp>
            <p:nvGrpSpPr>
              <p:cNvPr id="7" name="Gruppieren 6"/>
              <p:cNvGrpSpPr/>
              <p:nvPr/>
            </p:nvGrpSpPr>
            <p:grpSpPr>
              <a:xfrm>
                <a:off x="817696" y="751676"/>
                <a:ext cx="5075933" cy="3960466"/>
                <a:chOff x="6882697" y="762008"/>
                <a:chExt cx="5075933" cy="3960466"/>
              </a:xfrm>
            </p:grpSpPr>
            <p:sp>
              <p:nvSpPr>
                <p:cNvPr id="127" name="Rechteck 24"/>
                <p:cNvSpPr>
                  <a:spLocks noChangeArrowheads="1"/>
                </p:cNvSpPr>
                <p:nvPr/>
              </p:nvSpPr>
              <p:spPr bwMode="auto">
                <a:xfrm>
                  <a:off x="7028480" y="762008"/>
                  <a:ext cx="4742481" cy="3368299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grpSp>
              <p:nvGrpSpPr>
                <p:cNvPr id="113" name="Gruppieren 1"/>
                <p:cNvGrpSpPr>
                  <a:grpSpLocks/>
                </p:cNvGrpSpPr>
                <p:nvPr/>
              </p:nvGrpSpPr>
              <p:grpSpPr bwMode="auto">
                <a:xfrm>
                  <a:off x="7614084" y="1021069"/>
                  <a:ext cx="1198577" cy="1800225"/>
                  <a:chOff x="1879600" y="1341438"/>
                  <a:chExt cx="603250" cy="1292225"/>
                </a:xfrm>
              </p:grpSpPr>
              <p:sp>
                <p:nvSpPr>
                  <p:cNvPr id="125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126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114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6882697" y="1197282"/>
                  <a:ext cx="331791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a</a:t>
                  </a:r>
                </a:p>
              </p:txBody>
            </p:sp>
            <p:sp>
              <p:nvSpPr>
                <p:cNvPr id="115" name="Textfeld 24"/>
                <p:cNvSpPr txBox="1">
                  <a:spLocks noChangeArrowheads="1"/>
                </p:cNvSpPr>
                <p:nvPr/>
              </p:nvSpPr>
              <p:spPr bwMode="auto">
                <a:xfrm>
                  <a:off x="9007097" y="1635074"/>
                  <a:ext cx="646139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altLang="de-DE" sz="2000" b="1" dirty="0" err="1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b,g</a:t>
                  </a: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)</a:t>
                  </a:r>
                  <a:endPara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6" name="Textfeld 25"/>
                <p:cNvSpPr txBox="1">
                  <a:spLocks noChangeArrowheads="1"/>
                </p:cNvSpPr>
                <p:nvPr/>
              </p:nvSpPr>
              <p:spPr bwMode="auto">
                <a:xfrm>
                  <a:off x="11610963" y="2138373"/>
                  <a:ext cx="34766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c</a:t>
                  </a:r>
                </a:p>
              </p:txBody>
            </p:sp>
            <p:sp>
              <p:nvSpPr>
                <p:cNvPr id="117" name="Textfeld 26"/>
                <p:cNvSpPr txBox="1">
                  <a:spLocks noChangeArrowheads="1"/>
                </p:cNvSpPr>
                <p:nvPr/>
              </p:nvSpPr>
              <p:spPr bwMode="auto">
                <a:xfrm>
                  <a:off x="7850624" y="1052819"/>
                  <a:ext cx="727084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(d,e)</a:t>
                  </a:r>
                </a:p>
              </p:txBody>
            </p:sp>
            <p:grpSp>
              <p:nvGrpSpPr>
                <p:cNvPr id="118" name="Gruppieren 1"/>
                <p:cNvGrpSpPr>
                  <a:grpSpLocks/>
                </p:cNvGrpSpPr>
                <p:nvPr/>
              </p:nvGrpSpPr>
              <p:grpSpPr bwMode="auto">
                <a:xfrm>
                  <a:off x="9919162" y="1019482"/>
                  <a:ext cx="1198577" cy="1800225"/>
                  <a:chOff x="1879600" y="1341438"/>
                  <a:chExt cx="603250" cy="1292225"/>
                </a:xfrm>
              </p:grpSpPr>
              <p:sp>
                <p:nvSpPr>
                  <p:cNvPr id="123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124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119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335092" y="3213407"/>
                  <a:ext cx="57785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</a:t>
                  </a:r>
                </a:p>
              </p:txBody>
            </p:sp>
            <p:sp>
              <p:nvSpPr>
                <p:cNvPr id="120" name="Textfeld 42"/>
                <p:cNvSpPr txBox="1">
                  <a:spLocks noChangeArrowheads="1"/>
                </p:cNvSpPr>
                <p:nvPr/>
              </p:nvSpPr>
              <p:spPr bwMode="auto">
                <a:xfrm>
                  <a:off x="11569428" y="1195694"/>
                  <a:ext cx="333379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h</a:t>
                  </a:r>
                </a:p>
              </p:txBody>
            </p:sp>
            <p:sp>
              <p:nvSpPr>
                <p:cNvPr id="121" name="Textfeld 43"/>
                <p:cNvSpPr txBox="1">
                  <a:spLocks noChangeArrowheads="1"/>
                </p:cNvSpPr>
                <p:nvPr/>
              </p:nvSpPr>
              <p:spPr bwMode="auto">
                <a:xfrm>
                  <a:off x="6888434" y="2933093"/>
                  <a:ext cx="333379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chemeClr val="accent6"/>
                      </a:solidFill>
                      <a:latin typeface="Arial Narrow" panose="020B0606020202030204" pitchFamily="34" charset="0"/>
                    </a:rPr>
                    <a:t>f</a:t>
                  </a:r>
                  <a:endParaRPr lang="en-US" altLang="de-DE" sz="2000" b="1" dirty="0">
                    <a:solidFill>
                      <a:schemeClr val="accent6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22" name="Textfeld 44"/>
                <p:cNvSpPr txBox="1">
                  <a:spLocks noChangeArrowheads="1"/>
                </p:cNvSpPr>
                <p:nvPr/>
              </p:nvSpPr>
              <p:spPr bwMode="auto">
                <a:xfrm>
                  <a:off x="10154115" y="1051232"/>
                  <a:ext cx="727084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(i,k)</a:t>
                  </a:r>
                </a:p>
              </p:txBody>
            </p:sp>
            <p:sp>
              <p:nvSpPr>
                <p:cNvPr id="110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9157875" y="4322364"/>
                  <a:ext cx="866945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de-DE" altLang="de-DE" sz="20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•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B</a:t>
                  </a:r>
                  <a:endPara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1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8080005" y="3206008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A</a:t>
                  </a:r>
                </a:p>
              </p:txBody>
            </p:sp>
            <p:sp>
              <p:nvSpPr>
                <p:cNvPr id="112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383501" y="3204421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latin typeface="Arial Narrow" panose="020B0606020202030204" pitchFamily="34" charset="0"/>
                    </a:rPr>
                    <a:t> B</a:t>
                  </a:r>
                </a:p>
              </p:txBody>
            </p:sp>
          </p:grpSp>
          <p:grpSp>
            <p:nvGrpSpPr>
              <p:cNvPr id="5" name="Gruppieren 4"/>
              <p:cNvGrpSpPr/>
              <p:nvPr/>
            </p:nvGrpSpPr>
            <p:grpSpPr>
              <a:xfrm>
                <a:off x="6585648" y="754262"/>
                <a:ext cx="5075933" cy="3960466"/>
                <a:chOff x="6585648" y="754262"/>
                <a:chExt cx="5075933" cy="3960466"/>
              </a:xfrm>
            </p:grpSpPr>
            <p:sp>
              <p:nvSpPr>
                <p:cNvPr id="56" name="Rechteck 24"/>
                <p:cNvSpPr>
                  <a:spLocks noChangeArrowheads="1"/>
                </p:cNvSpPr>
                <p:nvPr/>
              </p:nvSpPr>
              <p:spPr bwMode="auto">
                <a:xfrm>
                  <a:off x="6731431" y="754262"/>
                  <a:ext cx="4742481" cy="3368299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grpSp>
              <p:nvGrpSpPr>
                <p:cNvPr id="57" name="Gruppieren 1"/>
                <p:cNvGrpSpPr>
                  <a:grpSpLocks/>
                </p:cNvGrpSpPr>
                <p:nvPr/>
              </p:nvGrpSpPr>
              <p:grpSpPr bwMode="auto">
                <a:xfrm>
                  <a:off x="7317035" y="1013323"/>
                  <a:ext cx="1198577" cy="1800225"/>
                  <a:chOff x="1879600" y="1341438"/>
                  <a:chExt cx="603250" cy="1292225"/>
                </a:xfrm>
              </p:grpSpPr>
              <p:sp>
                <p:nvSpPr>
                  <p:cNvPr id="72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73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58" name="Textfeld 1"/>
                <p:cNvSpPr txBox="1">
                  <a:spLocks noChangeArrowheads="1"/>
                </p:cNvSpPr>
                <p:nvPr/>
              </p:nvSpPr>
              <p:spPr bwMode="auto">
                <a:xfrm>
                  <a:off x="6585648" y="1189536"/>
                  <a:ext cx="331791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a</a:t>
                  </a:r>
                </a:p>
              </p:txBody>
            </p:sp>
            <p:sp>
              <p:nvSpPr>
                <p:cNvPr id="59" name="Textfeld 24"/>
                <p:cNvSpPr txBox="1">
                  <a:spLocks noChangeArrowheads="1"/>
                </p:cNvSpPr>
                <p:nvPr/>
              </p:nvSpPr>
              <p:spPr bwMode="auto">
                <a:xfrm>
                  <a:off x="8710048" y="1627328"/>
                  <a:ext cx="646139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altLang="de-DE" sz="2000" b="1" dirty="0" err="1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b,g</a:t>
                  </a:r>
                  <a:r>
                    <a:rPr lang="en-US" altLang="de-DE" sz="2000" b="1" dirty="0" smtClean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)</a:t>
                  </a:r>
                  <a:endParaRPr lang="en-US" altLang="de-DE" sz="2000" b="1" dirty="0">
                    <a:solidFill>
                      <a:srgbClr val="FF0000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0" name="Textfeld 25"/>
                <p:cNvSpPr txBox="1">
                  <a:spLocks noChangeArrowheads="1"/>
                </p:cNvSpPr>
                <p:nvPr/>
              </p:nvSpPr>
              <p:spPr bwMode="auto">
                <a:xfrm>
                  <a:off x="11313914" y="2130627"/>
                  <a:ext cx="34766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c</a:t>
                  </a:r>
                </a:p>
              </p:txBody>
            </p:sp>
            <p:sp>
              <p:nvSpPr>
                <p:cNvPr id="61" name="Textfeld 26"/>
                <p:cNvSpPr txBox="1">
                  <a:spLocks noChangeArrowheads="1"/>
                </p:cNvSpPr>
                <p:nvPr/>
              </p:nvSpPr>
              <p:spPr bwMode="auto">
                <a:xfrm>
                  <a:off x="8626330" y="1240925"/>
                  <a:ext cx="727084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altLang="de-DE" sz="2000" b="1" dirty="0" err="1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d,e</a:t>
                  </a:r>
                  <a:r>
                    <a:rPr lang="en-US" altLang="de-DE" sz="2000" b="1" dirty="0">
                      <a:solidFill>
                        <a:srgbClr val="00B050"/>
                      </a:solidFill>
                      <a:latin typeface="Arial Narrow" panose="020B0606020202030204" pitchFamily="34" charset="0"/>
                    </a:rPr>
                    <a:t>)</a:t>
                  </a:r>
                </a:p>
              </p:txBody>
            </p:sp>
            <p:grpSp>
              <p:nvGrpSpPr>
                <p:cNvPr id="62" name="Gruppieren 1"/>
                <p:cNvGrpSpPr>
                  <a:grpSpLocks/>
                </p:cNvGrpSpPr>
                <p:nvPr/>
              </p:nvGrpSpPr>
              <p:grpSpPr bwMode="auto">
                <a:xfrm>
                  <a:off x="9622113" y="1011736"/>
                  <a:ext cx="1198577" cy="1800225"/>
                  <a:chOff x="1879600" y="1341438"/>
                  <a:chExt cx="603250" cy="1292225"/>
                </a:xfrm>
              </p:grpSpPr>
              <p:sp>
                <p:nvSpPr>
                  <p:cNvPr id="70" name="Rechteck 24"/>
                  <p:cNvSpPr>
                    <a:spLocks noChangeArrowheads="1"/>
                  </p:cNvSpPr>
                  <p:nvPr/>
                </p:nvSpPr>
                <p:spPr bwMode="auto">
                  <a:xfrm>
                    <a:off x="1879600" y="1341438"/>
                    <a:ext cx="603250" cy="1292225"/>
                  </a:xfrm>
                  <a:prstGeom prst="rect">
                    <a:avLst/>
                  </a:prstGeom>
                  <a:noFill/>
                  <a:ln w="2857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800"/>
                  </a:p>
                </p:txBody>
              </p:sp>
              <p:sp>
                <p:nvSpPr>
                  <p:cNvPr id="71" name="Textfeld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66119" y="1372706"/>
                    <a:ext cx="430212" cy="2872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de-DE" altLang="de-DE" sz="2000" b="1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63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038043" y="3205661"/>
                  <a:ext cx="577857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</a:t>
                  </a:r>
                </a:p>
              </p:txBody>
            </p:sp>
            <p:sp>
              <p:nvSpPr>
                <p:cNvPr id="64" name="Textfeld 42"/>
                <p:cNvSpPr txBox="1">
                  <a:spLocks noChangeArrowheads="1"/>
                </p:cNvSpPr>
                <p:nvPr/>
              </p:nvSpPr>
              <p:spPr bwMode="auto">
                <a:xfrm>
                  <a:off x="11272379" y="1187948"/>
                  <a:ext cx="333379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rgbClr val="FF0000"/>
                      </a:solidFill>
                      <a:latin typeface="Arial Narrow" panose="020B0606020202030204" pitchFamily="34" charset="0"/>
                    </a:rPr>
                    <a:t>h</a:t>
                  </a:r>
                </a:p>
              </p:txBody>
            </p:sp>
            <p:sp>
              <p:nvSpPr>
                <p:cNvPr id="65" name="Textfeld 43"/>
                <p:cNvSpPr txBox="1">
                  <a:spLocks noChangeArrowheads="1"/>
                </p:cNvSpPr>
                <p:nvPr/>
              </p:nvSpPr>
              <p:spPr bwMode="auto">
                <a:xfrm>
                  <a:off x="6591385" y="2925347"/>
                  <a:ext cx="333379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 smtClean="0">
                      <a:solidFill>
                        <a:schemeClr val="accent6"/>
                      </a:solidFill>
                      <a:latin typeface="Arial Narrow" panose="020B0606020202030204" pitchFamily="34" charset="0"/>
                    </a:rPr>
                    <a:t>f</a:t>
                  </a:r>
                  <a:endParaRPr lang="en-US" altLang="de-DE" sz="2000" b="1" dirty="0">
                    <a:solidFill>
                      <a:schemeClr val="accent6"/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6" name="Textfeld 44"/>
                <p:cNvSpPr txBox="1">
                  <a:spLocks noChangeArrowheads="1"/>
                </p:cNvSpPr>
                <p:nvPr/>
              </p:nvSpPr>
              <p:spPr bwMode="auto">
                <a:xfrm>
                  <a:off x="8682153" y="2111293"/>
                  <a:ext cx="727084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US" altLang="de-DE" sz="20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(</a:t>
                  </a:r>
                  <a:r>
                    <a:rPr lang="en-US" altLang="de-DE" sz="2000" b="1" dirty="0" err="1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i,k</a:t>
                  </a:r>
                  <a:r>
                    <a:rPr lang="en-US" altLang="de-DE" sz="2000" b="1" dirty="0">
                      <a:solidFill>
                        <a:schemeClr val="accent2"/>
                      </a:solidFill>
                      <a:latin typeface="Arial Narrow" panose="020B0606020202030204" pitchFamily="34" charset="0"/>
                    </a:rPr>
                    <a:t>)</a:t>
                  </a:r>
                </a:p>
              </p:txBody>
            </p:sp>
            <p:sp>
              <p:nvSpPr>
                <p:cNvPr id="6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8860826" y="4314618"/>
                  <a:ext cx="866945" cy="4001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None/>
                  </a:pPr>
                  <a:r>
                    <a:rPr lang="de-DE" altLang="de-DE" sz="2000" b="1" dirty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 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A</a:t>
                  </a:r>
                  <a:r>
                    <a:rPr lang="de-DE" altLang="de-DE" sz="2000" dirty="0" smtClean="0">
                      <a:solidFill>
                        <a:schemeClr val="bg2">
                          <a:lumMod val="75000"/>
                        </a:schemeClr>
                      </a:solidFill>
                      <a:latin typeface="Calibri" panose="020F0502020204030204" pitchFamily="34" charset="0"/>
                      <a:cs typeface="Calibri" panose="020F0502020204030204" pitchFamily="34" charset="0"/>
                      <a:sym typeface="Symbol" panose="05050102010706020507" pitchFamily="18" charset="2"/>
                    </a:rPr>
                    <a:t>•</a:t>
                  </a:r>
                  <a:r>
                    <a:rPr lang="de-DE" altLang="de-DE" sz="2000" b="1" dirty="0" smtClean="0">
                      <a:solidFill>
                        <a:schemeClr val="bg2">
                          <a:lumMod val="75000"/>
                        </a:schemeClr>
                      </a:solidFill>
                      <a:latin typeface="Arial Narrow" panose="020B0606020202030204" pitchFamily="34" charset="0"/>
                    </a:rPr>
                    <a:t>B</a:t>
                  </a:r>
                  <a:endPara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68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7782956" y="3198262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 dirty="0">
                      <a:latin typeface="Arial Narrow" panose="020B0606020202030204" pitchFamily="34" charset="0"/>
                    </a:rPr>
                    <a:t> A</a:t>
                  </a:r>
                </a:p>
              </p:txBody>
            </p:sp>
            <p:sp>
              <p:nvSpPr>
                <p:cNvPr id="69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0086452" y="3196675"/>
                  <a:ext cx="577858" cy="4000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de-DE" altLang="de-DE" sz="2000" b="1">
                      <a:latin typeface="Arial Narrow" panose="020B0606020202030204" pitchFamily="34" charset="0"/>
                    </a:rPr>
                    <a:t> B</a:t>
                  </a:r>
                </a:p>
              </p:txBody>
            </p:sp>
          </p:grpSp>
        </p:grpSp>
        <p:grpSp>
          <p:nvGrpSpPr>
            <p:cNvPr id="2" name="Gruppieren 1"/>
            <p:cNvGrpSpPr/>
            <p:nvPr/>
          </p:nvGrpSpPr>
          <p:grpSpPr>
            <a:xfrm>
              <a:off x="2421969" y="1087569"/>
              <a:ext cx="2161964" cy="989813"/>
              <a:chOff x="2421969" y="1087569"/>
              <a:chExt cx="2161964" cy="989813"/>
            </a:xfrm>
          </p:grpSpPr>
          <p:sp>
            <p:nvSpPr>
              <p:cNvPr id="52" name="Nach rechts gekrümmter Pfeil 2"/>
              <p:cNvSpPr>
                <a:spLocks noChangeArrowheads="1"/>
              </p:cNvSpPr>
              <p:nvPr/>
            </p:nvSpPr>
            <p:spPr bwMode="auto">
              <a:xfrm rot="17918405" flipH="1">
                <a:off x="2743635" y="765903"/>
                <a:ext cx="324994" cy="968325"/>
              </a:xfrm>
              <a:prstGeom prst="curvedRightArrow">
                <a:avLst>
                  <a:gd name="adj1" fmla="val 25000"/>
                  <a:gd name="adj2" fmla="val 49999"/>
                  <a:gd name="adj3" fmla="val 26630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  <p:sp>
            <p:nvSpPr>
              <p:cNvPr id="53" name="Nach rechts gekrümmter Pfeil 41"/>
              <p:cNvSpPr>
                <a:spLocks noChangeArrowheads="1"/>
              </p:cNvSpPr>
              <p:nvPr/>
            </p:nvSpPr>
            <p:spPr bwMode="auto">
              <a:xfrm rot="3748054" flipH="1">
                <a:off x="3722747" y="1216195"/>
                <a:ext cx="324994" cy="1397379"/>
              </a:xfrm>
              <a:prstGeom prst="curvedRightArrow">
                <a:avLst>
                  <a:gd name="adj1" fmla="val 25000"/>
                  <a:gd name="adj2" fmla="val 49999"/>
                  <a:gd name="adj3" fmla="val 21397"/>
                </a:avLst>
              </a:prstGeom>
              <a:solidFill>
                <a:schemeClr val="accent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de-DE" sz="2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573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7 L -0.47279 -0.000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4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815120" y="754262"/>
            <a:ext cx="5075933" cy="3960466"/>
            <a:chOff x="6585648" y="754262"/>
            <a:chExt cx="5075933" cy="3960466"/>
          </a:xfrm>
        </p:grpSpPr>
        <p:sp>
          <p:nvSpPr>
            <p:cNvPr id="56" name="Rechteck 24"/>
            <p:cNvSpPr>
              <a:spLocks noChangeArrowheads="1"/>
            </p:cNvSpPr>
            <p:nvPr/>
          </p:nvSpPr>
          <p:spPr bwMode="auto">
            <a:xfrm>
              <a:off x="6731431" y="754262"/>
              <a:ext cx="4742481" cy="3368299"/>
            </a:xfrm>
            <a:prstGeom prst="rect">
              <a:avLst/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grpSp>
          <p:nvGrpSpPr>
            <p:cNvPr id="57" name="Gruppieren 1"/>
            <p:cNvGrpSpPr>
              <a:grpSpLocks/>
            </p:cNvGrpSpPr>
            <p:nvPr/>
          </p:nvGrpSpPr>
          <p:grpSpPr bwMode="auto">
            <a:xfrm>
              <a:off x="7317035" y="1013323"/>
              <a:ext cx="1198577" cy="1800225"/>
              <a:chOff x="1879600" y="1341438"/>
              <a:chExt cx="603250" cy="1292225"/>
            </a:xfrm>
          </p:grpSpPr>
          <p:sp>
            <p:nvSpPr>
              <p:cNvPr id="72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73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58" name="Textfeld 1"/>
            <p:cNvSpPr txBox="1">
              <a:spLocks noChangeArrowheads="1"/>
            </p:cNvSpPr>
            <p:nvPr/>
          </p:nvSpPr>
          <p:spPr bwMode="auto">
            <a:xfrm>
              <a:off x="6585648" y="1189536"/>
              <a:ext cx="331791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59" name="Textfeld 24"/>
            <p:cNvSpPr txBox="1">
              <a:spLocks noChangeArrowheads="1"/>
            </p:cNvSpPr>
            <p:nvPr/>
          </p:nvSpPr>
          <p:spPr bwMode="auto">
            <a:xfrm>
              <a:off x="8710048" y="1627328"/>
              <a:ext cx="6461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b,g</a:t>
              </a: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)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0" name="Textfeld 25"/>
            <p:cNvSpPr txBox="1">
              <a:spLocks noChangeArrowheads="1"/>
            </p:cNvSpPr>
            <p:nvPr/>
          </p:nvSpPr>
          <p:spPr bwMode="auto">
            <a:xfrm>
              <a:off x="11313914" y="2130627"/>
              <a:ext cx="34766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61" name="Textfeld 26"/>
            <p:cNvSpPr txBox="1">
              <a:spLocks noChangeArrowheads="1"/>
            </p:cNvSpPr>
            <p:nvPr/>
          </p:nvSpPr>
          <p:spPr bwMode="auto">
            <a:xfrm>
              <a:off x="8626330" y="1240925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rgbClr val="00B050"/>
                  </a:solidFill>
                  <a:latin typeface="Arial Narrow" panose="020B0606020202030204" pitchFamily="34" charset="0"/>
                </a:rPr>
                <a:t>d,e</a:t>
              </a: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grpSp>
          <p:nvGrpSpPr>
            <p:cNvPr id="62" name="Gruppieren 1"/>
            <p:cNvGrpSpPr>
              <a:grpSpLocks/>
            </p:cNvGrpSpPr>
            <p:nvPr/>
          </p:nvGrpSpPr>
          <p:grpSpPr bwMode="auto">
            <a:xfrm>
              <a:off x="9622113" y="1011736"/>
              <a:ext cx="1198577" cy="1800225"/>
              <a:chOff x="1879600" y="1341438"/>
              <a:chExt cx="603250" cy="1292225"/>
            </a:xfrm>
          </p:grpSpPr>
          <p:sp>
            <p:nvSpPr>
              <p:cNvPr id="70" name="Rechteck 24"/>
              <p:cNvSpPr>
                <a:spLocks noChangeArrowheads="1"/>
              </p:cNvSpPr>
              <p:nvPr/>
            </p:nvSpPr>
            <p:spPr bwMode="auto">
              <a:xfrm>
                <a:off x="1879600" y="1341438"/>
                <a:ext cx="603250" cy="1292225"/>
              </a:xfrm>
              <a:prstGeom prst="rect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/>
              </a:p>
            </p:txBody>
          </p:sp>
          <p:sp>
            <p:nvSpPr>
              <p:cNvPr id="71" name="Textfeld 35"/>
              <p:cNvSpPr txBox="1">
                <a:spLocks noChangeArrowheads="1"/>
              </p:cNvSpPr>
              <p:nvPr/>
            </p:nvSpPr>
            <p:spPr bwMode="auto">
              <a:xfrm>
                <a:off x="1966119" y="1372706"/>
                <a:ext cx="430212" cy="28726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de-DE" altLang="de-DE" sz="2000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63" name="Textfeld 35"/>
            <p:cNvSpPr txBox="1">
              <a:spLocks noChangeArrowheads="1"/>
            </p:cNvSpPr>
            <p:nvPr/>
          </p:nvSpPr>
          <p:spPr bwMode="auto">
            <a:xfrm>
              <a:off x="10038043" y="3205661"/>
              <a:ext cx="57785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64" name="Textfeld 42"/>
            <p:cNvSpPr txBox="1">
              <a:spLocks noChangeArrowheads="1"/>
            </p:cNvSpPr>
            <p:nvPr/>
          </p:nvSpPr>
          <p:spPr bwMode="auto">
            <a:xfrm>
              <a:off x="11272379" y="1187948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65" name="Textfeld 43"/>
            <p:cNvSpPr txBox="1">
              <a:spLocks noChangeArrowheads="1"/>
            </p:cNvSpPr>
            <p:nvPr/>
          </p:nvSpPr>
          <p:spPr bwMode="auto">
            <a:xfrm>
              <a:off x="6591385" y="2925347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6" name="Textfeld 44"/>
            <p:cNvSpPr txBox="1">
              <a:spLocks noChangeArrowheads="1"/>
            </p:cNvSpPr>
            <p:nvPr/>
          </p:nvSpPr>
          <p:spPr bwMode="auto">
            <a:xfrm>
              <a:off x="8682153" y="2111293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chemeClr val="accent2"/>
                  </a:solidFill>
                  <a:latin typeface="Arial Narrow" panose="020B0606020202030204" pitchFamily="34" charset="0"/>
                </a:rPr>
                <a:t>i,k</a:t>
              </a: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67" name="Textfeld 35"/>
            <p:cNvSpPr txBox="1">
              <a:spLocks noChangeArrowheads="1"/>
            </p:cNvSpPr>
            <p:nvPr/>
          </p:nvSpPr>
          <p:spPr bwMode="auto">
            <a:xfrm>
              <a:off x="8860826" y="4314618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68" name="Textfeld 35"/>
            <p:cNvSpPr txBox="1">
              <a:spLocks noChangeArrowheads="1"/>
            </p:cNvSpPr>
            <p:nvPr/>
          </p:nvSpPr>
          <p:spPr bwMode="auto">
            <a:xfrm>
              <a:off x="7782956" y="3198262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69" name="Textfeld 35"/>
            <p:cNvSpPr txBox="1">
              <a:spLocks noChangeArrowheads="1"/>
            </p:cNvSpPr>
            <p:nvPr/>
          </p:nvSpPr>
          <p:spPr bwMode="auto">
            <a:xfrm>
              <a:off x="10086452" y="3196675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en-US" sz="1400"/>
          </a:p>
        </p:txBody>
      </p:sp>
      <p:sp>
        <p:nvSpPr>
          <p:cNvPr id="92" name="Textfeld 35"/>
          <p:cNvSpPr txBox="1">
            <a:spLocks noChangeArrowheads="1"/>
          </p:cNvSpPr>
          <p:nvPr/>
        </p:nvSpPr>
        <p:spPr bwMode="auto">
          <a:xfrm>
            <a:off x="10069646" y="6342316"/>
            <a:ext cx="503361" cy="27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104" name="Gruppieren 103"/>
          <p:cNvGrpSpPr/>
          <p:nvPr/>
        </p:nvGrpSpPr>
        <p:grpSpPr>
          <a:xfrm>
            <a:off x="6585648" y="754262"/>
            <a:ext cx="5075933" cy="3960466"/>
            <a:chOff x="6585648" y="754262"/>
            <a:chExt cx="5075933" cy="3960466"/>
          </a:xfrm>
        </p:grpSpPr>
        <p:sp>
          <p:nvSpPr>
            <p:cNvPr id="105" name="Rechteck 24"/>
            <p:cNvSpPr>
              <a:spLocks noChangeArrowheads="1"/>
            </p:cNvSpPr>
            <p:nvPr/>
          </p:nvSpPr>
          <p:spPr bwMode="auto">
            <a:xfrm>
              <a:off x="6731431" y="754262"/>
              <a:ext cx="4742481" cy="3368299"/>
            </a:xfrm>
            <a:prstGeom prst="rect">
              <a:avLst/>
            </a:prstGeom>
            <a:noFill/>
            <a:ln w="28575" algn="ctr">
              <a:solidFill>
                <a:schemeClr val="bg2">
                  <a:lumMod val="75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140" name="Textfeld 35"/>
            <p:cNvSpPr txBox="1">
              <a:spLocks noChangeArrowheads="1"/>
            </p:cNvSpPr>
            <p:nvPr/>
          </p:nvSpPr>
          <p:spPr bwMode="auto">
            <a:xfrm>
              <a:off x="7488938" y="1056881"/>
              <a:ext cx="854774" cy="400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Arial Narrow" panose="020B0606020202030204" pitchFamily="34" charset="0"/>
              </a:endParaRPr>
            </a:p>
          </p:txBody>
        </p:sp>
        <p:sp>
          <p:nvSpPr>
            <p:cNvPr id="107" name="Textfeld 1"/>
            <p:cNvSpPr txBox="1">
              <a:spLocks noChangeArrowheads="1"/>
            </p:cNvSpPr>
            <p:nvPr/>
          </p:nvSpPr>
          <p:spPr bwMode="auto">
            <a:xfrm>
              <a:off x="6585648" y="1189536"/>
              <a:ext cx="331791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08" name="Textfeld 24"/>
            <p:cNvSpPr txBox="1">
              <a:spLocks noChangeArrowheads="1"/>
            </p:cNvSpPr>
            <p:nvPr/>
          </p:nvSpPr>
          <p:spPr bwMode="auto">
            <a:xfrm>
              <a:off x="8710048" y="1627328"/>
              <a:ext cx="6461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b,g</a:t>
              </a: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)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9" name="Textfeld 25"/>
            <p:cNvSpPr txBox="1">
              <a:spLocks noChangeArrowheads="1"/>
            </p:cNvSpPr>
            <p:nvPr/>
          </p:nvSpPr>
          <p:spPr bwMode="auto">
            <a:xfrm>
              <a:off x="11313914" y="2130627"/>
              <a:ext cx="34766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28" name="Textfeld 26"/>
            <p:cNvSpPr txBox="1">
              <a:spLocks noChangeArrowheads="1"/>
            </p:cNvSpPr>
            <p:nvPr/>
          </p:nvSpPr>
          <p:spPr bwMode="auto">
            <a:xfrm>
              <a:off x="8626330" y="1240925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rgbClr val="00B050"/>
                  </a:solidFill>
                  <a:latin typeface="Arial Narrow" panose="020B0606020202030204" pitchFamily="34" charset="0"/>
                </a:rPr>
                <a:t>d,e</a:t>
              </a: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38" name="Textfeld 35"/>
            <p:cNvSpPr txBox="1">
              <a:spLocks noChangeArrowheads="1"/>
            </p:cNvSpPr>
            <p:nvPr/>
          </p:nvSpPr>
          <p:spPr bwMode="auto">
            <a:xfrm>
              <a:off x="9794016" y="1055294"/>
              <a:ext cx="854774" cy="400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Arial Narrow" panose="020B0606020202030204" pitchFamily="34" charset="0"/>
              </a:endParaRPr>
            </a:p>
          </p:txBody>
        </p:sp>
        <p:sp>
          <p:nvSpPr>
            <p:cNvPr id="130" name="Textfeld 35"/>
            <p:cNvSpPr txBox="1">
              <a:spLocks noChangeArrowheads="1"/>
            </p:cNvSpPr>
            <p:nvPr/>
          </p:nvSpPr>
          <p:spPr bwMode="auto">
            <a:xfrm>
              <a:off x="10038043" y="3205661"/>
              <a:ext cx="57785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31" name="Textfeld 42"/>
            <p:cNvSpPr txBox="1">
              <a:spLocks noChangeArrowheads="1"/>
            </p:cNvSpPr>
            <p:nvPr/>
          </p:nvSpPr>
          <p:spPr bwMode="auto">
            <a:xfrm>
              <a:off x="11272379" y="1187948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132" name="Textfeld 43"/>
            <p:cNvSpPr txBox="1">
              <a:spLocks noChangeArrowheads="1"/>
            </p:cNvSpPr>
            <p:nvPr/>
          </p:nvSpPr>
          <p:spPr bwMode="auto">
            <a:xfrm>
              <a:off x="6591385" y="2925347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3" name="Textfeld 44"/>
            <p:cNvSpPr txBox="1">
              <a:spLocks noChangeArrowheads="1"/>
            </p:cNvSpPr>
            <p:nvPr/>
          </p:nvSpPr>
          <p:spPr bwMode="auto">
            <a:xfrm>
              <a:off x="8682153" y="2111293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chemeClr val="accent2"/>
                  </a:solidFill>
                  <a:latin typeface="Arial Narrow" panose="020B0606020202030204" pitchFamily="34" charset="0"/>
                </a:rPr>
                <a:t>i,k</a:t>
              </a: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34" name="Textfeld 35"/>
            <p:cNvSpPr txBox="1">
              <a:spLocks noChangeArrowheads="1"/>
            </p:cNvSpPr>
            <p:nvPr/>
          </p:nvSpPr>
          <p:spPr bwMode="auto">
            <a:xfrm>
              <a:off x="8860826" y="4314618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solidFill>
                    <a:schemeClr val="bg2">
                      <a:lumMod val="7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15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024922-1D38-4CB2-8371-873D0EFBB1B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en-US" sz="1400"/>
          </a:p>
        </p:txBody>
      </p:sp>
      <p:sp>
        <p:nvSpPr>
          <p:cNvPr id="92" name="Textfeld 35"/>
          <p:cNvSpPr txBox="1">
            <a:spLocks noChangeArrowheads="1"/>
          </p:cNvSpPr>
          <p:nvPr/>
        </p:nvSpPr>
        <p:spPr bwMode="auto">
          <a:xfrm>
            <a:off x="10069646" y="6342316"/>
            <a:ext cx="503361" cy="27005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de-DE" sz="2000" b="1" dirty="0">
                <a:latin typeface="Arial Narrow" panose="020B0606020202030204" pitchFamily="34" charset="0"/>
              </a:rPr>
              <a:t> </a:t>
            </a:r>
          </a:p>
        </p:txBody>
      </p:sp>
      <p:grpSp>
        <p:nvGrpSpPr>
          <p:cNvPr id="104" name="Gruppieren 103"/>
          <p:cNvGrpSpPr/>
          <p:nvPr/>
        </p:nvGrpSpPr>
        <p:grpSpPr>
          <a:xfrm>
            <a:off x="6585648" y="754262"/>
            <a:ext cx="5075933" cy="3960466"/>
            <a:chOff x="6585648" y="754262"/>
            <a:chExt cx="5075933" cy="3960466"/>
          </a:xfrm>
        </p:grpSpPr>
        <p:sp>
          <p:nvSpPr>
            <p:cNvPr id="105" name="Rechteck 24"/>
            <p:cNvSpPr>
              <a:spLocks noChangeArrowheads="1"/>
            </p:cNvSpPr>
            <p:nvPr/>
          </p:nvSpPr>
          <p:spPr bwMode="auto">
            <a:xfrm>
              <a:off x="6731431" y="754262"/>
              <a:ext cx="4742481" cy="3368299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140" name="Textfeld 35"/>
            <p:cNvSpPr txBox="1">
              <a:spLocks noChangeArrowheads="1"/>
            </p:cNvSpPr>
            <p:nvPr/>
          </p:nvSpPr>
          <p:spPr bwMode="auto">
            <a:xfrm>
              <a:off x="7488938" y="1056881"/>
              <a:ext cx="854774" cy="400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Arial Narrow" panose="020B0606020202030204" pitchFamily="34" charset="0"/>
              </a:endParaRPr>
            </a:p>
          </p:txBody>
        </p:sp>
        <p:sp>
          <p:nvSpPr>
            <p:cNvPr id="107" name="Textfeld 1"/>
            <p:cNvSpPr txBox="1">
              <a:spLocks noChangeArrowheads="1"/>
            </p:cNvSpPr>
            <p:nvPr/>
          </p:nvSpPr>
          <p:spPr bwMode="auto">
            <a:xfrm>
              <a:off x="6585648" y="1189536"/>
              <a:ext cx="331791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a</a:t>
              </a:r>
            </a:p>
          </p:txBody>
        </p:sp>
        <p:sp>
          <p:nvSpPr>
            <p:cNvPr id="108" name="Textfeld 24"/>
            <p:cNvSpPr txBox="1">
              <a:spLocks noChangeArrowheads="1"/>
            </p:cNvSpPr>
            <p:nvPr/>
          </p:nvSpPr>
          <p:spPr bwMode="auto">
            <a:xfrm>
              <a:off x="8710048" y="1627328"/>
              <a:ext cx="646139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b,g</a:t>
              </a:r>
              <a:r>
                <a:rPr lang="en-US" altLang="de-DE" sz="2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)</a:t>
              </a:r>
              <a:endParaRPr lang="en-US" altLang="de-DE" sz="2000" b="1" dirty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9" name="Textfeld 25"/>
            <p:cNvSpPr txBox="1">
              <a:spLocks noChangeArrowheads="1"/>
            </p:cNvSpPr>
            <p:nvPr/>
          </p:nvSpPr>
          <p:spPr bwMode="auto">
            <a:xfrm>
              <a:off x="11313914" y="2130627"/>
              <a:ext cx="34766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>
                  <a:solidFill>
                    <a:srgbClr val="FF0000"/>
                  </a:solidFill>
                  <a:latin typeface="Arial Narrow" panose="020B0606020202030204" pitchFamily="34" charset="0"/>
                </a:rPr>
                <a:t>c</a:t>
              </a:r>
            </a:p>
          </p:txBody>
        </p:sp>
        <p:sp>
          <p:nvSpPr>
            <p:cNvPr id="128" name="Textfeld 26"/>
            <p:cNvSpPr txBox="1">
              <a:spLocks noChangeArrowheads="1"/>
            </p:cNvSpPr>
            <p:nvPr/>
          </p:nvSpPr>
          <p:spPr bwMode="auto">
            <a:xfrm>
              <a:off x="8626330" y="1240925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rgbClr val="00B050"/>
                  </a:solidFill>
                  <a:latin typeface="Arial Narrow" panose="020B0606020202030204" pitchFamily="34" charset="0"/>
                </a:rPr>
                <a:t>d,e</a:t>
              </a:r>
              <a:r>
                <a:rPr lang="en-US" altLang="de-DE" sz="2000" b="1" dirty="0">
                  <a:solidFill>
                    <a:srgbClr val="00B050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38" name="Textfeld 35"/>
            <p:cNvSpPr txBox="1">
              <a:spLocks noChangeArrowheads="1"/>
            </p:cNvSpPr>
            <p:nvPr/>
          </p:nvSpPr>
          <p:spPr bwMode="auto">
            <a:xfrm>
              <a:off x="9794016" y="1055294"/>
              <a:ext cx="854774" cy="400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de-DE" altLang="de-DE" sz="2000" b="1">
                <a:latin typeface="Arial Narrow" panose="020B0606020202030204" pitchFamily="34" charset="0"/>
              </a:endParaRPr>
            </a:p>
          </p:txBody>
        </p:sp>
        <p:sp>
          <p:nvSpPr>
            <p:cNvPr id="130" name="Textfeld 35"/>
            <p:cNvSpPr txBox="1">
              <a:spLocks noChangeArrowheads="1"/>
            </p:cNvSpPr>
            <p:nvPr/>
          </p:nvSpPr>
          <p:spPr bwMode="auto">
            <a:xfrm>
              <a:off x="10038043" y="3205661"/>
              <a:ext cx="57785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</a:p>
          </p:txBody>
        </p:sp>
        <p:sp>
          <p:nvSpPr>
            <p:cNvPr id="131" name="Textfeld 42"/>
            <p:cNvSpPr txBox="1">
              <a:spLocks noChangeArrowheads="1"/>
            </p:cNvSpPr>
            <p:nvPr/>
          </p:nvSpPr>
          <p:spPr bwMode="auto">
            <a:xfrm>
              <a:off x="11272379" y="1187948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h</a:t>
              </a:r>
            </a:p>
          </p:txBody>
        </p:sp>
        <p:sp>
          <p:nvSpPr>
            <p:cNvPr id="132" name="Textfeld 43"/>
            <p:cNvSpPr txBox="1">
              <a:spLocks noChangeArrowheads="1"/>
            </p:cNvSpPr>
            <p:nvPr/>
          </p:nvSpPr>
          <p:spPr bwMode="auto">
            <a:xfrm>
              <a:off x="6591385" y="2925347"/>
              <a:ext cx="333379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de-DE" sz="2000" b="1" dirty="0" smtClean="0">
                  <a:solidFill>
                    <a:schemeClr val="accent6"/>
                  </a:solidFill>
                  <a:latin typeface="Arial Narrow" panose="020B0606020202030204" pitchFamily="34" charset="0"/>
                </a:rPr>
                <a:t>f</a:t>
              </a:r>
              <a:endParaRPr lang="en-US" altLang="de-DE" sz="2000" b="1" dirty="0">
                <a:solidFill>
                  <a:schemeClr val="accent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33" name="Textfeld 44"/>
            <p:cNvSpPr txBox="1">
              <a:spLocks noChangeArrowheads="1"/>
            </p:cNvSpPr>
            <p:nvPr/>
          </p:nvSpPr>
          <p:spPr bwMode="auto">
            <a:xfrm>
              <a:off x="8682153" y="2111293"/>
              <a:ext cx="727084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altLang="de-DE" sz="2000" b="1" dirty="0" err="1">
                  <a:solidFill>
                    <a:schemeClr val="accent2"/>
                  </a:solidFill>
                  <a:latin typeface="Arial Narrow" panose="020B0606020202030204" pitchFamily="34" charset="0"/>
                </a:rPr>
                <a:t>i,k</a:t>
              </a:r>
              <a:r>
                <a:rPr lang="en-US" altLang="de-DE" sz="2000" b="1" dirty="0">
                  <a:solidFill>
                    <a:schemeClr val="accent2"/>
                  </a:solidFill>
                  <a:latin typeface="Arial Narrow" panose="020B0606020202030204" pitchFamily="34" charset="0"/>
                </a:rPr>
                <a:t>)</a:t>
              </a:r>
            </a:p>
          </p:txBody>
        </p:sp>
        <p:sp>
          <p:nvSpPr>
            <p:cNvPr id="134" name="Textfeld 35"/>
            <p:cNvSpPr txBox="1">
              <a:spLocks noChangeArrowheads="1"/>
            </p:cNvSpPr>
            <p:nvPr/>
          </p:nvSpPr>
          <p:spPr bwMode="auto">
            <a:xfrm>
              <a:off x="8860826" y="4314618"/>
              <a:ext cx="866945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</a:t>
              </a:r>
              <a:r>
                <a:rPr lang="de-DE" altLang="de-DE" sz="2000" b="1" dirty="0" smtClean="0">
                  <a:latin typeface="Arial Narrow" panose="020B0606020202030204" pitchFamily="34" charset="0"/>
                </a:rPr>
                <a:t>A</a:t>
              </a:r>
              <a:r>
                <a:rPr lang="de-DE" altLang="de-DE" sz="2000" dirty="0" smtClean="0">
                  <a:latin typeface="Calibri" panose="020F0502020204030204" pitchFamily="34" charset="0"/>
                  <a:cs typeface="Calibri" panose="020F0502020204030204" pitchFamily="34" charset="0"/>
                  <a:sym typeface="Symbol" panose="05050102010706020507" pitchFamily="18" charset="2"/>
                </a:rPr>
                <a:t>•</a:t>
              </a:r>
              <a:r>
                <a:rPr lang="de-DE" altLang="de-DE" sz="2000" b="1" dirty="0" smtClean="0">
                  <a:latin typeface="Arial Narrow" panose="020B0606020202030204" pitchFamily="34" charset="0"/>
                </a:rPr>
                <a:t>B</a:t>
              </a:r>
              <a:endParaRPr lang="de-DE" altLang="de-DE" sz="2000" b="1" dirty="0">
                <a:latin typeface="Arial Narrow" panose="020B0606020202030204" pitchFamily="34" charset="0"/>
              </a:endParaRPr>
            </a:p>
          </p:txBody>
        </p:sp>
      </p:grpSp>
      <p:grpSp>
        <p:nvGrpSpPr>
          <p:cNvPr id="2" name="Gruppieren 1"/>
          <p:cNvGrpSpPr/>
          <p:nvPr/>
        </p:nvGrpSpPr>
        <p:grpSpPr>
          <a:xfrm>
            <a:off x="451255" y="774914"/>
            <a:ext cx="5236621" cy="4308916"/>
            <a:chOff x="451255" y="774914"/>
            <a:chExt cx="5236621" cy="4308916"/>
          </a:xfrm>
        </p:grpSpPr>
        <p:sp>
          <p:nvSpPr>
            <p:cNvPr id="112" name="Textfeld 35"/>
            <p:cNvSpPr txBox="1">
              <a:spLocks noChangeArrowheads="1"/>
            </p:cNvSpPr>
            <p:nvPr/>
          </p:nvSpPr>
          <p:spPr bwMode="auto">
            <a:xfrm>
              <a:off x="451255" y="4683720"/>
              <a:ext cx="2558836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de-DE" altLang="de-DE" sz="2000" b="1" dirty="0" err="1" smtClean="0">
                  <a:latin typeface="Arial Narrow" panose="020B0606020202030204" pitchFamily="34" charset="0"/>
                </a:rPr>
                <a:t>remember</a:t>
              </a:r>
              <a:r>
                <a:rPr lang="de-DE" altLang="de-DE" sz="2000" b="1" dirty="0" smtClean="0">
                  <a:latin typeface="Arial Narrow" panose="020B0606020202030204" pitchFamily="34" charset="0"/>
                </a:rPr>
                <a:t> </a:t>
              </a:r>
              <a:endParaRPr lang="de-DE" altLang="de-DE" sz="2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113" name="Gruppieren 112"/>
            <p:cNvGrpSpPr/>
            <p:nvPr/>
          </p:nvGrpSpPr>
          <p:grpSpPr>
            <a:xfrm>
              <a:off x="945395" y="774914"/>
              <a:ext cx="4742481" cy="3960466"/>
              <a:chOff x="981557" y="723254"/>
              <a:chExt cx="4742481" cy="3960466"/>
            </a:xfrm>
          </p:grpSpPr>
          <p:grpSp>
            <p:nvGrpSpPr>
              <p:cNvPr id="114" name="Gruppieren 1"/>
              <p:cNvGrpSpPr>
                <a:grpSpLocks/>
              </p:cNvGrpSpPr>
              <p:nvPr/>
            </p:nvGrpSpPr>
            <p:grpSpPr bwMode="auto">
              <a:xfrm>
                <a:off x="981557" y="723254"/>
                <a:ext cx="4742481" cy="3368299"/>
                <a:chOff x="1879600" y="1341438"/>
                <a:chExt cx="603250" cy="1292225"/>
              </a:xfrm>
            </p:grpSpPr>
            <p:sp>
              <p:nvSpPr>
                <p:cNvPr id="116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bg2">
                      <a:lumMod val="75000"/>
                    </a:schemeClr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1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15" name="Textfeld 35"/>
              <p:cNvSpPr txBox="1">
                <a:spLocks noChangeArrowheads="1"/>
              </p:cNvSpPr>
              <p:nvPr/>
            </p:nvSpPr>
            <p:spPr bwMode="auto">
              <a:xfrm>
                <a:off x="3110952" y="4283610"/>
                <a:ext cx="866945" cy="4001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None/>
                </a:pPr>
                <a:r>
                  <a:rPr lang="de-DE" altLang="de-DE" sz="2000" b="1" dirty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A</a:t>
                </a:r>
                <a:r>
                  <a:rPr lang="de-DE" altLang="de-DE" sz="2000" dirty="0" smtClean="0">
                    <a:solidFill>
                      <a:schemeClr val="bg2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Symbol" panose="05050102010706020507" pitchFamily="18" charset="2"/>
                  </a:rPr>
                  <a:t>•</a:t>
                </a:r>
                <a:r>
                  <a:rPr lang="de-DE" altLang="de-DE" sz="2000" b="1" dirty="0" smtClean="0">
                    <a:solidFill>
                      <a:schemeClr val="bg2">
                        <a:lumMod val="75000"/>
                      </a:schemeClr>
                    </a:solidFill>
                    <a:latin typeface="Arial Narrow" panose="020B0606020202030204" pitchFamily="34" charset="0"/>
                  </a:rPr>
                  <a:t>B</a:t>
                </a:r>
                <a:endParaRPr lang="de-DE" altLang="de-DE" sz="2000" b="1" dirty="0">
                  <a:solidFill>
                    <a:schemeClr val="bg2">
                      <a:lumMod val="75000"/>
                    </a:schemeClr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8" name="Gruppieren 1"/>
            <p:cNvGrpSpPr>
              <a:grpSpLocks/>
            </p:cNvGrpSpPr>
            <p:nvPr/>
          </p:nvGrpSpPr>
          <p:grpSpPr bwMode="auto">
            <a:xfrm>
              <a:off x="1398881" y="980728"/>
              <a:ext cx="3816406" cy="2593975"/>
              <a:chOff x="468313" y="979488"/>
              <a:chExt cx="3816350" cy="2593975"/>
            </a:xfrm>
          </p:grpSpPr>
          <p:grpSp>
            <p:nvGrpSpPr>
              <p:cNvPr id="119" name="Gruppieren 1"/>
              <p:cNvGrpSpPr>
                <a:grpSpLocks/>
              </p:cNvGrpSpPr>
              <p:nvPr/>
            </p:nvGrpSpPr>
            <p:grpSpPr bwMode="auto">
              <a:xfrm>
                <a:off x="636588" y="981075"/>
                <a:ext cx="1198562" cy="1800225"/>
                <a:chOff x="1879600" y="1341438"/>
                <a:chExt cx="603250" cy="1292225"/>
              </a:xfrm>
            </p:grpSpPr>
            <p:sp>
              <p:nvSpPr>
                <p:cNvPr id="139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41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20" name="Textfeld 1"/>
              <p:cNvSpPr txBox="1">
                <a:spLocks noChangeArrowheads="1"/>
              </p:cNvSpPr>
              <p:nvPr/>
            </p:nvSpPr>
            <p:spPr bwMode="auto">
              <a:xfrm>
                <a:off x="468313" y="1157288"/>
                <a:ext cx="331787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121" name="Textfeld 24"/>
              <p:cNvSpPr txBox="1">
                <a:spLocks noChangeArrowheads="1"/>
              </p:cNvSpPr>
              <p:nvPr/>
            </p:nvSpPr>
            <p:spPr bwMode="auto">
              <a:xfrm>
                <a:off x="1646238" y="1157288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  <p:sp>
            <p:nvSpPr>
              <p:cNvPr id="122" name="Textfeld 25"/>
              <p:cNvSpPr txBox="1">
                <a:spLocks noChangeArrowheads="1"/>
              </p:cNvSpPr>
              <p:nvPr/>
            </p:nvSpPr>
            <p:spPr bwMode="auto">
              <a:xfrm>
                <a:off x="1631950" y="2020888"/>
                <a:ext cx="347663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123" name="Textfeld 26"/>
              <p:cNvSpPr txBox="1">
                <a:spLocks noChangeArrowheads="1"/>
              </p:cNvSpPr>
              <p:nvPr/>
            </p:nvSpPr>
            <p:spPr bwMode="auto">
              <a:xfrm>
                <a:off x="873125" y="1012825"/>
                <a:ext cx="7270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00B050"/>
                    </a:solidFill>
                    <a:latin typeface="Arial Narrow" panose="020B0606020202030204" pitchFamily="34" charset="0"/>
                  </a:rPr>
                  <a:t>(d,e)</a:t>
                </a:r>
              </a:p>
            </p:txBody>
          </p:sp>
          <p:grpSp>
            <p:nvGrpSpPr>
              <p:cNvPr id="124" name="Gruppieren 1"/>
              <p:cNvGrpSpPr>
                <a:grpSpLocks/>
              </p:cNvGrpSpPr>
              <p:nvPr/>
            </p:nvGrpSpPr>
            <p:grpSpPr bwMode="auto">
              <a:xfrm>
                <a:off x="2941638" y="979488"/>
                <a:ext cx="1198562" cy="1800225"/>
                <a:chOff x="1879600" y="1341438"/>
                <a:chExt cx="603250" cy="1292225"/>
              </a:xfrm>
            </p:grpSpPr>
            <p:sp>
              <p:nvSpPr>
                <p:cNvPr id="136" name="Rechteck 24"/>
                <p:cNvSpPr>
                  <a:spLocks noChangeArrowheads="1"/>
                </p:cNvSpPr>
                <p:nvPr/>
              </p:nvSpPr>
              <p:spPr bwMode="auto">
                <a:xfrm>
                  <a:off x="1879600" y="1341438"/>
                  <a:ext cx="603250" cy="1292225"/>
                </a:xfrm>
                <a:prstGeom prst="rect">
                  <a:avLst/>
                </a:prstGeom>
                <a:noFill/>
                <a:ln w="28575" algn="ctr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de-DE" altLang="de-DE" sz="2800"/>
                </a:p>
              </p:txBody>
            </p:sp>
            <p:sp>
              <p:nvSpPr>
                <p:cNvPr id="137" name="Textfeld 35"/>
                <p:cNvSpPr txBox="1">
                  <a:spLocks noChangeArrowheads="1"/>
                </p:cNvSpPr>
                <p:nvPr/>
              </p:nvSpPr>
              <p:spPr bwMode="auto">
                <a:xfrm>
                  <a:off x="1966119" y="1372706"/>
                  <a:ext cx="430212" cy="2872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de-DE" altLang="de-DE" sz="2000" b="1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125" name="Textfeld 35"/>
              <p:cNvSpPr txBox="1">
                <a:spLocks noChangeArrowheads="1"/>
              </p:cNvSpPr>
              <p:nvPr/>
            </p:nvSpPr>
            <p:spPr bwMode="auto">
              <a:xfrm>
                <a:off x="3357563" y="3173413"/>
                <a:ext cx="577850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de-DE" altLang="de-DE" sz="2000" b="1" dirty="0">
                    <a:latin typeface="Arial Narrow" panose="020B0606020202030204" pitchFamily="34" charset="0"/>
                  </a:rPr>
                  <a:t> </a:t>
                </a:r>
              </a:p>
            </p:txBody>
          </p:sp>
          <p:sp>
            <p:nvSpPr>
              <p:cNvPr id="126" name="Textfeld 41"/>
              <p:cNvSpPr txBox="1">
                <a:spLocks noChangeArrowheads="1"/>
              </p:cNvSpPr>
              <p:nvPr/>
            </p:nvSpPr>
            <p:spPr bwMode="auto">
              <a:xfrm>
                <a:off x="2771775" y="1949450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g</a:t>
                </a:r>
                <a:endParaRPr lang="en-US" altLang="de-DE" sz="2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27" name="Textfeld 42"/>
              <p:cNvSpPr txBox="1">
                <a:spLocks noChangeArrowheads="1"/>
              </p:cNvSpPr>
              <p:nvPr/>
            </p:nvSpPr>
            <p:spPr bwMode="auto">
              <a:xfrm>
                <a:off x="3951288" y="1155700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129" name="Textfeld 43"/>
              <p:cNvSpPr txBox="1">
                <a:spLocks noChangeArrowheads="1"/>
              </p:cNvSpPr>
              <p:nvPr/>
            </p:nvSpPr>
            <p:spPr bwMode="auto">
              <a:xfrm>
                <a:off x="2798763" y="1157288"/>
                <a:ext cx="3333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de-DE" sz="2000" b="1" dirty="0" smtClean="0">
                    <a:solidFill>
                      <a:schemeClr val="accent6"/>
                    </a:solidFill>
                    <a:latin typeface="Arial Narrow" panose="020B0606020202030204" pitchFamily="34" charset="0"/>
                  </a:rPr>
                  <a:t>f</a:t>
                </a:r>
                <a:endParaRPr lang="en-US" altLang="de-DE" sz="2000" b="1" dirty="0">
                  <a:solidFill>
                    <a:schemeClr val="accent6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5" name="Textfeld 44"/>
              <p:cNvSpPr txBox="1">
                <a:spLocks noChangeArrowheads="1"/>
              </p:cNvSpPr>
              <p:nvPr/>
            </p:nvSpPr>
            <p:spPr bwMode="auto">
              <a:xfrm>
                <a:off x="3176588" y="1011238"/>
                <a:ext cx="727075" cy="4000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de-DE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(i,k)</a:t>
                </a:r>
              </a:p>
            </p:txBody>
          </p:sp>
        </p:grpSp>
        <p:sp>
          <p:nvSpPr>
            <p:cNvPr id="142" name="Textfeld 35"/>
            <p:cNvSpPr txBox="1">
              <a:spLocks noChangeArrowheads="1"/>
            </p:cNvSpPr>
            <p:nvPr/>
          </p:nvSpPr>
          <p:spPr bwMode="auto">
            <a:xfrm>
              <a:off x="2033082" y="3167254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 dirty="0">
                  <a:latin typeface="Arial Narrow" panose="020B0606020202030204" pitchFamily="34" charset="0"/>
                </a:rPr>
                <a:t> A</a:t>
              </a:r>
            </a:p>
          </p:txBody>
        </p:sp>
        <p:sp>
          <p:nvSpPr>
            <p:cNvPr id="143" name="Textfeld 35"/>
            <p:cNvSpPr txBox="1">
              <a:spLocks noChangeArrowheads="1"/>
            </p:cNvSpPr>
            <p:nvPr/>
          </p:nvSpPr>
          <p:spPr bwMode="auto">
            <a:xfrm>
              <a:off x="4336578" y="3165667"/>
              <a:ext cx="577858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de-DE" altLang="de-DE" sz="2000" b="1">
                  <a:latin typeface="Arial Narrow" panose="020B0606020202030204" pitchFamily="34" charset="0"/>
                </a:rPr>
                <a:t>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95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 txBox="1">
            <a:spLocks noChangeArrowheads="1"/>
          </p:cNvSpPr>
          <p:nvPr/>
        </p:nvSpPr>
        <p:spPr bwMode="auto">
          <a:xfrm>
            <a:off x="629380" y="-132035"/>
            <a:ext cx="10873051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…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de-DE" altLang="en-US" sz="4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en-US" sz="4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decompose</a:t>
            </a:r>
            <a:endParaRPr lang="de-DE" altLang="en-US" sz="4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Inhaltsplatzhalter 3"/>
          <p:cNvSpPr txBox="1">
            <a:spLocks/>
          </p:cNvSpPr>
          <p:nvPr/>
        </p:nvSpPr>
        <p:spPr>
          <a:xfrm>
            <a:off x="6096000" y="1045838"/>
            <a:ext cx="5750784" cy="531781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endParaRPr lang="de-DE" altLang="de-DE" sz="2400" i="1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  <a:defRPr/>
            </a:pPr>
            <a:endParaRPr lang="de-DE" altLang="de-DE" sz="2400" kern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29200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6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1. It exhibits control</a:t>
            </a:r>
          </a:p>
        </p:txBody>
      </p:sp>
      <p:sp>
        <p:nvSpPr>
          <p:cNvPr id="4" name="Rechteck 3"/>
          <p:cNvSpPr/>
          <p:nvPr/>
        </p:nvSpPr>
        <p:spPr>
          <a:xfrm>
            <a:off x="1079717" y="1828800"/>
            <a:ext cx="10967634" cy="4866468"/>
          </a:xfrm>
          <a:prstGeom prst="rect">
            <a:avLst/>
          </a:prstGeom>
          <a:solidFill>
            <a:srgbClr val="D0CEC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806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4727576" y="836614"/>
            <a:ext cx="1584325" cy="2376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627" name="Rechteck 2"/>
          <p:cNvSpPr>
            <a:spLocks noChangeArrowheads="1"/>
          </p:cNvSpPr>
          <p:nvPr/>
        </p:nvSpPr>
        <p:spPr bwMode="auto">
          <a:xfrm>
            <a:off x="2436814" y="620713"/>
            <a:ext cx="6181725" cy="273685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26628" name="Rechteck 24"/>
          <p:cNvSpPr>
            <a:spLocks noChangeArrowheads="1"/>
          </p:cNvSpPr>
          <p:nvPr/>
        </p:nvSpPr>
        <p:spPr bwMode="auto">
          <a:xfrm>
            <a:off x="8328026" y="2349500"/>
            <a:ext cx="581025" cy="579438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2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12E43-1B11-4172-A283-10B72AF722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60</a:t>
            </a:fld>
            <a:endParaRPr lang="en-US" altLang="en-US" sz="1400"/>
          </a:p>
        </p:txBody>
      </p:sp>
      <p:sp>
        <p:nvSpPr>
          <p:cNvPr id="26630" name="Rechteck 24"/>
          <p:cNvSpPr>
            <a:spLocks noChangeArrowheads="1"/>
          </p:cNvSpPr>
          <p:nvPr/>
        </p:nvSpPr>
        <p:spPr bwMode="auto">
          <a:xfrm>
            <a:off x="2135188" y="981075"/>
            <a:ext cx="603250" cy="1271588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1" name="Rechteck 24"/>
          <p:cNvSpPr>
            <a:spLocks noChangeArrowheads="1"/>
          </p:cNvSpPr>
          <p:nvPr/>
        </p:nvSpPr>
        <p:spPr bwMode="auto">
          <a:xfrm>
            <a:off x="8328025" y="963613"/>
            <a:ext cx="603250" cy="1268412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2" name="Rechteck 24"/>
          <p:cNvSpPr>
            <a:spLocks noChangeArrowheads="1"/>
          </p:cNvSpPr>
          <p:nvPr/>
        </p:nvSpPr>
        <p:spPr bwMode="auto">
          <a:xfrm>
            <a:off x="4943476" y="981075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3" name="Rechteck 24"/>
          <p:cNvSpPr>
            <a:spLocks noChangeArrowheads="1"/>
          </p:cNvSpPr>
          <p:nvPr/>
        </p:nvSpPr>
        <p:spPr bwMode="auto">
          <a:xfrm>
            <a:off x="4943476" y="2413000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4" name="Rechteck 24"/>
          <p:cNvSpPr>
            <a:spLocks noChangeArrowheads="1"/>
          </p:cNvSpPr>
          <p:nvPr/>
        </p:nvSpPr>
        <p:spPr bwMode="auto">
          <a:xfrm>
            <a:off x="8328026" y="2349500"/>
            <a:ext cx="581025" cy="57943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6" name="Rechteck 24"/>
          <p:cNvSpPr>
            <a:spLocks noChangeArrowheads="1"/>
          </p:cNvSpPr>
          <p:nvPr/>
        </p:nvSpPr>
        <p:spPr bwMode="auto">
          <a:xfrm>
            <a:off x="2128839" y="2390775"/>
            <a:ext cx="581025" cy="579438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7" name="Rechteck 24"/>
          <p:cNvSpPr>
            <a:spLocks noChangeArrowheads="1"/>
          </p:cNvSpPr>
          <p:nvPr/>
        </p:nvSpPr>
        <p:spPr bwMode="auto">
          <a:xfrm>
            <a:off x="2135189" y="2384425"/>
            <a:ext cx="581025" cy="579438"/>
          </a:xfrm>
          <a:prstGeom prst="rect">
            <a:avLst/>
          </a:prstGeom>
          <a:solidFill>
            <a:srgbClr val="0070C0">
              <a:alpha val="27843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8" name="Rechteck 1"/>
          <p:cNvSpPr>
            <a:spLocks noChangeArrowheads="1"/>
          </p:cNvSpPr>
          <p:nvPr/>
        </p:nvSpPr>
        <p:spPr bwMode="auto">
          <a:xfrm>
            <a:off x="2112963" y="4076700"/>
            <a:ext cx="4703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 err="1" smtClean="0">
                <a:latin typeface="Arial Narrow" panose="020B0606020202030204" pitchFamily="34" charset="0"/>
                <a:cs typeface="Calibri" panose="020F0502020204030204" pitchFamily="34" charset="0"/>
              </a:rPr>
              <a:t>Component</a:t>
            </a:r>
            <a:r>
              <a:rPr lang="de-DE" altLang="de-DE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C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*C </a:t>
            </a:r>
            <a:r>
              <a:rPr lang="de-DE" altLang="de-DE" sz="2400" dirty="0">
                <a:latin typeface="Arial" panose="020B0604020202020204" pitchFamily="34" charset="0"/>
              </a:rPr>
              <a:t>und </a:t>
            </a:r>
            <a:r>
              <a:rPr lang="de-DE" altLang="de-D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C* </a:t>
            </a:r>
            <a:r>
              <a:rPr lang="de-DE" altLang="de-DE" sz="2400" dirty="0" err="1" smtClean="0">
                <a:latin typeface="Arial" panose="020B0604020202020204" pitchFamily="34" charset="0"/>
              </a:rPr>
              <a:t>are</a:t>
            </a:r>
            <a:r>
              <a:rPr lang="de-DE" altLang="de-DE" sz="2400" dirty="0" smtClean="0">
                <a:latin typeface="Arial" panose="020B0604020202020204" pitchFamily="34" charset="0"/>
              </a:rPr>
              <a:t> bi-</a:t>
            </a:r>
            <a:r>
              <a:rPr lang="de-DE" altLang="de-DE" sz="2400" dirty="0" err="1" smtClean="0">
                <a:latin typeface="Arial" panose="020B0604020202020204" pitchFamily="34" charset="0"/>
              </a:rPr>
              <a:t>partitioned</a:t>
            </a:r>
            <a:r>
              <a:rPr lang="de-DE" altLang="de-DE" sz="2400" dirty="0" smtClean="0">
                <a:latin typeface="Arial" panose="020B0604020202020204" pitchFamily="34" charset="0"/>
              </a:rPr>
              <a:t>.</a:t>
            </a:r>
            <a:endParaRPr lang="de-DE" altLang="de-DE" sz="2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de-DE" altLang="de-DE" sz="2400" dirty="0" err="1" smtClean="0">
                <a:latin typeface="Arial" panose="020B0604020202020204" pitchFamily="34" charset="0"/>
              </a:rPr>
              <a:t>seam</a:t>
            </a:r>
            <a:r>
              <a:rPr lang="de-DE" altLang="de-DE" sz="2400" dirty="0" smtClean="0">
                <a:latin typeface="Arial" panose="020B0604020202020204" pitchFamily="34" charset="0"/>
              </a:rPr>
              <a:t>(</a:t>
            </a:r>
            <a:r>
              <a:rPr lang="de-DE" altLang="de-DE" sz="2400" b="1" dirty="0" smtClean="0">
                <a:latin typeface="Arial Narrow" panose="020B0606020202030204" pitchFamily="34" charset="0"/>
                <a:cs typeface="Calibri" panose="020F0502020204030204" pitchFamily="34" charset="0"/>
              </a:rPr>
              <a:t>C</a:t>
            </a:r>
            <a:r>
              <a:rPr lang="de-DE" altLang="de-DE" sz="2400" dirty="0">
                <a:latin typeface="Arial" panose="020B0604020202020204" pitchFamily="34" charset="0"/>
              </a:rPr>
              <a:t>) </a:t>
            </a:r>
            <a:r>
              <a:rPr lang="de-DE" altLang="de-DE" sz="2400" dirty="0" err="1" smtClean="0">
                <a:latin typeface="Arial" panose="020B0604020202020204" pitchFamily="34" charset="0"/>
              </a:rPr>
              <a:t>is</a:t>
            </a:r>
            <a:r>
              <a:rPr lang="de-DE" altLang="de-DE" sz="2400" dirty="0" smtClean="0">
                <a:latin typeface="Arial" panose="020B0604020202020204" pitchFamily="34" charset="0"/>
              </a:rPr>
              <a:t> 3-partitioned.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15" name="Rechteck 24"/>
          <p:cNvSpPr>
            <a:spLocks noChangeArrowheads="1"/>
          </p:cNvSpPr>
          <p:nvPr/>
        </p:nvSpPr>
        <p:spPr bwMode="auto">
          <a:xfrm>
            <a:off x="4922436" y="1676108"/>
            <a:ext cx="1173563" cy="584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</p:spTree>
    <p:extLst>
      <p:ext uri="{BB962C8B-B14F-4D97-AF65-F5344CB8AC3E}">
        <p14:creationId xmlns:p14="http://schemas.microsoft.com/office/powerpoint/2010/main" val="1525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 bwMode="auto">
          <a:xfrm>
            <a:off x="4727576" y="836614"/>
            <a:ext cx="1584325" cy="237648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6628" name="Rechteck 24"/>
          <p:cNvSpPr>
            <a:spLocks noChangeArrowheads="1"/>
          </p:cNvSpPr>
          <p:nvPr/>
        </p:nvSpPr>
        <p:spPr bwMode="auto">
          <a:xfrm>
            <a:off x="8328026" y="2349500"/>
            <a:ext cx="581025" cy="579438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2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E012E43-1B11-4172-A283-10B72AF722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61</a:t>
            </a:fld>
            <a:endParaRPr lang="en-US" altLang="en-US" sz="1400"/>
          </a:p>
        </p:txBody>
      </p:sp>
      <p:sp>
        <p:nvSpPr>
          <p:cNvPr id="26630" name="Rechteck 24"/>
          <p:cNvSpPr>
            <a:spLocks noChangeArrowheads="1"/>
          </p:cNvSpPr>
          <p:nvPr/>
        </p:nvSpPr>
        <p:spPr bwMode="auto">
          <a:xfrm>
            <a:off x="2135188" y="981075"/>
            <a:ext cx="603250" cy="1271588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1" name="Rechteck 24"/>
          <p:cNvSpPr>
            <a:spLocks noChangeArrowheads="1"/>
          </p:cNvSpPr>
          <p:nvPr/>
        </p:nvSpPr>
        <p:spPr bwMode="auto">
          <a:xfrm>
            <a:off x="8328025" y="963613"/>
            <a:ext cx="603250" cy="1268412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2" name="Rechteck 24"/>
          <p:cNvSpPr>
            <a:spLocks noChangeArrowheads="1"/>
          </p:cNvSpPr>
          <p:nvPr/>
        </p:nvSpPr>
        <p:spPr bwMode="auto">
          <a:xfrm>
            <a:off x="4943476" y="981075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3" name="Rechteck 24"/>
          <p:cNvSpPr>
            <a:spLocks noChangeArrowheads="1"/>
          </p:cNvSpPr>
          <p:nvPr/>
        </p:nvSpPr>
        <p:spPr bwMode="auto">
          <a:xfrm>
            <a:off x="4943476" y="2413000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4" name="Rechteck 24"/>
          <p:cNvSpPr>
            <a:spLocks noChangeArrowheads="1"/>
          </p:cNvSpPr>
          <p:nvPr/>
        </p:nvSpPr>
        <p:spPr bwMode="auto">
          <a:xfrm>
            <a:off x="8328026" y="2349500"/>
            <a:ext cx="581025" cy="579438"/>
          </a:xfrm>
          <a:prstGeom prst="rect">
            <a:avLst/>
          </a:prstGeom>
          <a:solidFill>
            <a:srgbClr val="FF7C80">
              <a:alpha val="50195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6" name="Rechteck 24"/>
          <p:cNvSpPr>
            <a:spLocks noChangeArrowheads="1"/>
          </p:cNvSpPr>
          <p:nvPr/>
        </p:nvSpPr>
        <p:spPr bwMode="auto">
          <a:xfrm>
            <a:off x="2128839" y="2390775"/>
            <a:ext cx="581025" cy="579438"/>
          </a:xfrm>
          <a:prstGeom prst="rect">
            <a:avLst/>
          </a:prstGeom>
          <a:solidFill>
            <a:srgbClr val="FFFFFF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26637" name="Rechteck 24"/>
          <p:cNvSpPr>
            <a:spLocks noChangeArrowheads="1"/>
          </p:cNvSpPr>
          <p:nvPr/>
        </p:nvSpPr>
        <p:spPr bwMode="auto">
          <a:xfrm>
            <a:off x="2135189" y="2384425"/>
            <a:ext cx="581025" cy="579438"/>
          </a:xfrm>
          <a:prstGeom prst="rect">
            <a:avLst/>
          </a:prstGeom>
          <a:solidFill>
            <a:srgbClr val="0070C0">
              <a:alpha val="27843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15" name="Rechteck 24"/>
          <p:cNvSpPr>
            <a:spLocks noChangeArrowheads="1"/>
          </p:cNvSpPr>
          <p:nvPr/>
        </p:nvSpPr>
        <p:spPr bwMode="auto">
          <a:xfrm>
            <a:off x="4922436" y="1676108"/>
            <a:ext cx="1173563" cy="584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</p:spTree>
    <p:extLst>
      <p:ext uri="{BB962C8B-B14F-4D97-AF65-F5344CB8AC3E}">
        <p14:creationId xmlns:p14="http://schemas.microsoft.com/office/powerpoint/2010/main" val="16003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"/>
          <p:cNvSpPr>
            <a:spLocks noChangeArrowheads="1"/>
          </p:cNvSpPr>
          <p:nvPr/>
        </p:nvSpPr>
        <p:spPr bwMode="auto">
          <a:xfrm>
            <a:off x="6741329" y="618133"/>
            <a:ext cx="1883317" cy="2736850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2436815" y="620713"/>
            <a:ext cx="2052527" cy="2736850"/>
          </a:xfrm>
          <a:prstGeom prst="rect">
            <a:avLst/>
          </a:prstGeom>
          <a:noFill/>
          <a:ln w="38100" algn="ctr">
            <a:solidFill>
              <a:schemeClr val="bg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6" name="Rechteck 1"/>
          <p:cNvSpPr>
            <a:spLocks noChangeArrowheads="1"/>
          </p:cNvSpPr>
          <p:nvPr/>
        </p:nvSpPr>
        <p:spPr bwMode="auto">
          <a:xfrm>
            <a:off x="2623463" y="3560302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A</a:t>
            </a:r>
            <a:endParaRPr lang="de-DE" altLang="de-DE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27" name="Rechteck 1"/>
          <p:cNvSpPr>
            <a:spLocks noChangeArrowheads="1"/>
          </p:cNvSpPr>
          <p:nvPr/>
        </p:nvSpPr>
        <p:spPr bwMode="auto">
          <a:xfrm>
            <a:off x="6815195" y="3560302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solidFill>
                  <a:schemeClr val="bg2">
                    <a:lumMod val="75000"/>
                  </a:schemeClr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</a:t>
            </a:r>
            <a:endParaRPr lang="de-DE" altLang="de-DE" sz="240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0723" name="Rechteck 24"/>
          <p:cNvSpPr>
            <a:spLocks noChangeArrowheads="1"/>
          </p:cNvSpPr>
          <p:nvPr/>
        </p:nvSpPr>
        <p:spPr bwMode="auto">
          <a:xfrm>
            <a:off x="2135188" y="981075"/>
            <a:ext cx="603250" cy="1271588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0724" name="Rechteck 24"/>
          <p:cNvSpPr>
            <a:spLocks noChangeArrowheads="1"/>
          </p:cNvSpPr>
          <p:nvPr/>
        </p:nvSpPr>
        <p:spPr bwMode="auto">
          <a:xfrm>
            <a:off x="8328025" y="963613"/>
            <a:ext cx="603250" cy="1268412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072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4E90F86-F1B7-4995-981A-7556AF219A7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62</a:t>
            </a:fld>
            <a:endParaRPr lang="en-US" altLang="en-US" sz="1400"/>
          </a:p>
        </p:txBody>
      </p:sp>
      <p:sp>
        <p:nvSpPr>
          <p:cNvPr id="47127" name="Rechteck 24"/>
          <p:cNvSpPr>
            <a:spLocks noChangeArrowheads="1"/>
          </p:cNvSpPr>
          <p:nvPr/>
        </p:nvSpPr>
        <p:spPr bwMode="auto">
          <a:xfrm>
            <a:off x="4943476" y="981075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1" name="Rechteck 24"/>
          <p:cNvSpPr>
            <a:spLocks noChangeArrowheads="1"/>
          </p:cNvSpPr>
          <p:nvPr/>
        </p:nvSpPr>
        <p:spPr bwMode="auto">
          <a:xfrm>
            <a:off x="4943476" y="2413000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5" name="Rechteck 24"/>
          <p:cNvSpPr>
            <a:spLocks noChangeArrowheads="1"/>
          </p:cNvSpPr>
          <p:nvPr/>
        </p:nvSpPr>
        <p:spPr bwMode="auto">
          <a:xfrm>
            <a:off x="4926014" y="1671639"/>
            <a:ext cx="581025" cy="581025"/>
          </a:xfrm>
          <a:prstGeom prst="rect">
            <a:avLst/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grpSp>
        <p:nvGrpSpPr>
          <p:cNvPr id="36" name="Gruppieren 39"/>
          <p:cNvGrpSpPr>
            <a:grpSpLocks/>
          </p:cNvGrpSpPr>
          <p:nvPr/>
        </p:nvGrpSpPr>
        <p:grpSpPr bwMode="auto">
          <a:xfrm>
            <a:off x="5503345" y="1672414"/>
            <a:ext cx="603250" cy="579777"/>
            <a:chOff x="611188" y="981075"/>
            <a:chExt cx="603250" cy="575717"/>
          </a:xfrm>
          <a:solidFill>
            <a:srgbClr val="00B0F0"/>
          </a:solidFill>
        </p:grpSpPr>
        <p:sp>
          <p:nvSpPr>
            <p:cNvPr id="37" name="Rechteck 24"/>
            <p:cNvSpPr>
              <a:spLocks noChangeArrowheads="1"/>
            </p:cNvSpPr>
            <p:nvPr/>
          </p:nvSpPr>
          <p:spPr bwMode="auto">
            <a:xfrm>
              <a:off x="611188" y="981075"/>
              <a:ext cx="603250" cy="57571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e-DE" altLang="de-DE" sz="2800"/>
            </a:p>
          </p:txBody>
        </p:sp>
        <p:sp>
          <p:nvSpPr>
            <p:cNvPr id="38" name="Textfeld 35"/>
            <p:cNvSpPr txBox="1">
              <a:spLocks noChangeArrowheads="1"/>
            </p:cNvSpPr>
            <p:nvPr/>
          </p:nvSpPr>
          <p:spPr bwMode="auto">
            <a:xfrm>
              <a:off x="640008" y="989007"/>
              <a:ext cx="430212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de-DE" altLang="de-DE" sz="20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3" name="Rechteck 24"/>
          <p:cNvSpPr>
            <a:spLocks noChangeArrowheads="1"/>
          </p:cNvSpPr>
          <p:nvPr/>
        </p:nvSpPr>
        <p:spPr bwMode="auto">
          <a:xfrm>
            <a:off x="4922436" y="1676108"/>
            <a:ext cx="1173563" cy="584200"/>
          </a:xfrm>
          <a:prstGeom prst="rect">
            <a:avLst/>
          </a:prstGeom>
          <a:solidFill>
            <a:schemeClr val="bg1"/>
          </a:solidFill>
          <a:ln w="28575" algn="ctr">
            <a:solidFill>
              <a:schemeClr val="tx1"/>
            </a:solidFill>
            <a:round/>
            <a:headEnd/>
            <a:tailEnd/>
          </a:ln>
          <a:extLst/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grpSp>
        <p:nvGrpSpPr>
          <p:cNvPr id="3" name="Gruppieren 2"/>
          <p:cNvGrpSpPr/>
          <p:nvPr/>
        </p:nvGrpSpPr>
        <p:grpSpPr>
          <a:xfrm>
            <a:off x="2130426" y="2384425"/>
            <a:ext cx="585788" cy="583206"/>
            <a:chOff x="2130426" y="2384425"/>
            <a:chExt cx="585788" cy="583206"/>
          </a:xfrm>
        </p:grpSpPr>
        <p:sp>
          <p:nvSpPr>
            <p:cNvPr id="52" name="Rechteck 24"/>
            <p:cNvSpPr>
              <a:spLocks noChangeArrowheads="1"/>
            </p:cNvSpPr>
            <p:nvPr/>
          </p:nvSpPr>
          <p:spPr bwMode="auto">
            <a:xfrm>
              <a:off x="2130426" y="2384425"/>
              <a:ext cx="581025" cy="579438"/>
            </a:xfrm>
            <a:prstGeom prst="rect">
              <a:avLst/>
            </a:prstGeom>
            <a:solidFill>
              <a:srgbClr val="0070C0">
                <a:alpha val="27843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19" name="Rechteck 24"/>
            <p:cNvSpPr>
              <a:spLocks noChangeArrowheads="1"/>
            </p:cNvSpPr>
            <p:nvPr/>
          </p:nvSpPr>
          <p:spPr bwMode="auto">
            <a:xfrm>
              <a:off x="2132255" y="2388193"/>
              <a:ext cx="581025" cy="579438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21" name="Rechteck 24"/>
            <p:cNvSpPr>
              <a:spLocks noChangeArrowheads="1"/>
            </p:cNvSpPr>
            <p:nvPr/>
          </p:nvSpPr>
          <p:spPr bwMode="auto">
            <a:xfrm>
              <a:off x="2135189" y="2384425"/>
              <a:ext cx="581025" cy="579438"/>
            </a:xfrm>
            <a:prstGeom prst="rect">
              <a:avLst/>
            </a:prstGeom>
            <a:solidFill>
              <a:srgbClr val="0070C0">
                <a:alpha val="27843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8347078" y="2352033"/>
            <a:ext cx="581025" cy="584608"/>
            <a:chOff x="4183196" y="1654605"/>
            <a:chExt cx="581025" cy="584608"/>
          </a:xfrm>
        </p:grpSpPr>
        <p:sp>
          <p:nvSpPr>
            <p:cNvPr id="29" name="Rechteck 24"/>
            <p:cNvSpPr>
              <a:spLocks noChangeArrowheads="1"/>
            </p:cNvSpPr>
            <p:nvPr/>
          </p:nvSpPr>
          <p:spPr bwMode="auto">
            <a:xfrm>
              <a:off x="4183196" y="1654605"/>
              <a:ext cx="581025" cy="579438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30" name="Rechteck 24"/>
            <p:cNvSpPr>
              <a:spLocks noChangeArrowheads="1"/>
            </p:cNvSpPr>
            <p:nvPr/>
          </p:nvSpPr>
          <p:spPr bwMode="auto">
            <a:xfrm>
              <a:off x="4183196" y="1659775"/>
              <a:ext cx="581025" cy="579438"/>
            </a:xfrm>
            <a:prstGeom prst="rect">
              <a:avLst/>
            </a:prstGeom>
            <a:solidFill>
              <a:srgbClr val="FF7C80">
                <a:alpha val="50195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</p:grpSp>
    </p:spTree>
    <p:extLst>
      <p:ext uri="{BB962C8B-B14F-4D97-AF65-F5344CB8AC3E}">
        <p14:creationId xmlns:p14="http://schemas.microsoft.com/office/powerpoint/2010/main" val="329485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85185E-6 L -0.16966 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L 0.17839 -0.2164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4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1.11111E-6 L -0.06002 -0.096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8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11111E-6 L 0.07656 -0.1044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8" y="-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0.35429 -0.0997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8" y="-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85185E-6 L -0.34023 -0.09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-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7" grpId="0" animBg="1"/>
      <p:bldP spid="31" grpId="0" animBg="1"/>
      <p:bldP spid="35" grpId="0" animBg="1"/>
      <p:bldP spid="1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"/>
          <p:cNvSpPr>
            <a:spLocks noChangeArrowheads="1"/>
          </p:cNvSpPr>
          <p:nvPr/>
        </p:nvSpPr>
        <p:spPr bwMode="auto">
          <a:xfrm>
            <a:off x="6741329" y="618133"/>
            <a:ext cx="1883317" cy="273685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24" name="Rechteck 2"/>
          <p:cNvSpPr>
            <a:spLocks noChangeArrowheads="1"/>
          </p:cNvSpPr>
          <p:nvPr/>
        </p:nvSpPr>
        <p:spPr bwMode="auto">
          <a:xfrm>
            <a:off x="2436815" y="620713"/>
            <a:ext cx="2052527" cy="2736850"/>
          </a:xfrm>
          <a:prstGeom prst="rect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de-DE" sz="2800"/>
          </a:p>
        </p:txBody>
      </p:sp>
      <p:sp>
        <p:nvSpPr>
          <p:cNvPr id="32772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5960EC-2A2D-46B9-BF31-2020253A324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en-US" sz="1400"/>
          </a:p>
        </p:txBody>
      </p:sp>
      <p:sp>
        <p:nvSpPr>
          <p:cNvPr id="32773" name="Rechteck 24"/>
          <p:cNvSpPr>
            <a:spLocks noChangeArrowheads="1"/>
          </p:cNvSpPr>
          <p:nvPr/>
        </p:nvSpPr>
        <p:spPr bwMode="auto">
          <a:xfrm>
            <a:off x="2135188" y="981076"/>
            <a:ext cx="603250" cy="1255846"/>
          </a:xfrm>
          <a:prstGeom prst="rect">
            <a:avLst/>
          </a:prstGeom>
          <a:solidFill>
            <a:srgbClr val="0070C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2774" name="Rechteck 24"/>
          <p:cNvSpPr>
            <a:spLocks noChangeArrowheads="1"/>
          </p:cNvSpPr>
          <p:nvPr/>
        </p:nvSpPr>
        <p:spPr bwMode="auto">
          <a:xfrm>
            <a:off x="8328025" y="963613"/>
            <a:ext cx="603250" cy="1273309"/>
          </a:xfrm>
          <a:prstGeom prst="rect">
            <a:avLst/>
          </a:prstGeom>
          <a:solidFill>
            <a:srgbClr val="FF000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2775" name="Rechteck 24"/>
          <p:cNvSpPr>
            <a:spLocks noChangeArrowheads="1"/>
          </p:cNvSpPr>
          <p:nvPr/>
        </p:nvSpPr>
        <p:spPr bwMode="auto">
          <a:xfrm>
            <a:off x="4199878" y="1004511"/>
            <a:ext cx="581025" cy="568326"/>
          </a:xfrm>
          <a:prstGeom prst="rect">
            <a:avLst/>
          </a:prstGeom>
          <a:solidFill>
            <a:srgbClr val="FF7C80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2776" name="Rechteck 24"/>
          <p:cNvSpPr>
            <a:spLocks noChangeArrowheads="1"/>
          </p:cNvSpPr>
          <p:nvPr/>
        </p:nvSpPr>
        <p:spPr bwMode="auto">
          <a:xfrm>
            <a:off x="7119562" y="945317"/>
            <a:ext cx="1152525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grpSp>
        <p:nvGrpSpPr>
          <p:cNvPr id="42" name="Gruppieren 39"/>
          <p:cNvGrpSpPr>
            <a:grpSpLocks/>
          </p:cNvGrpSpPr>
          <p:nvPr/>
        </p:nvGrpSpPr>
        <p:grpSpPr bwMode="auto">
          <a:xfrm>
            <a:off x="6420582" y="960065"/>
            <a:ext cx="603250" cy="579777"/>
            <a:chOff x="611188" y="981075"/>
            <a:chExt cx="603250" cy="575717"/>
          </a:xfrm>
          <a:solidFill>
            <a:srgbClr val="00B0F0"/>
          </a:solidFill>
        </p:grpSpPr>
        <p:sp>
          <p:nvSpPr>
            <p:cNvPr id="43" name="Rechteck 24"/>
            <p:cNvSpPr>
              <a:spLocks noChangeArrowheads="1"/>
            </p:cNvSpPr>
            <p:nvPr/>
          </p:nvSpPr>
          <p:spPr bwMode="auto">
            <a:xfrm>
              <a:off x="611188" y="981075"/>
              <a:ext cx="603250" cy="575717"/>
            </a:xfrm>
            <a:prstGeom prst="rect">
              <a:avLst/>
            </a:prstGeom>
            <a:grpFill/>
            <a:ln w="28575" algn="ctr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de-DE" altLang="de-DE" sz="2800"/>
            </a:p>
          </p:txBody>
        </p:sp>
        <p:sp>
          <p:nvSpPr>
            <p:cNvPr id="44" name="Textfeld 35"/>
            <p:cNvSpPr txBox="1">
              <a:spLocks noChangeArrowheads="1"/>
            </p:cNvSpPr>
            <p:nvPr/>
          </p:nvSpPr>
          <p:spPr bwMode="auto">
            <a:xfrm>
              <a:off x="640008" y="989007"/>
              <a:ext cx="430212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endParaRPr lang="de-DE" altLang="de-DE" sz="20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32778" name="Rechteck 24"/>
          <p:cNvSpPr>
            <a:spLocks noChangeArrowheads="1"/>
          </p:cNvSpPr>
          <p:nvPr/>
        </p:nvSpPr>
        <p:spPr bwMode="auto">
          <a:xfrm>
            <a:off x="2871490" y="989013"/>
            <a:ext cx="1150938" cy="584200"/>
          </a:xfrm>
          <a:prstGeom prst="rect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2779" name="Rechteck 24"/>
          <p:cNvSpPr>
            <a:spLocks noChangeArrowheads="1"/>
          </p:cNvSpPr>
          <p:nvPr/>
        </p:nvSpPr>
        <p:spPr bwMode="auto">
          <a:xfrm>
            <a:off x="6275389" y="1635125"/>
            <a:ext cx="581025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sp>
        <p:nvSpPr>
          <p:cNvPr id="32780" name="Rechteck 24"/>
          <p:cNvSpPr>
            <a:spLocks noChangeArrowheads="1"/>
          </p:cNvSpPr>
          <p:nvPr/>
        </p:nvSpPr>
        <p:spPr bwMode="auto">
          <a:xfrm>
            <a:off x="6449769" y="1602945"/>
            <a:ext cx="581025" cy="579438"/>
          </a:xfrm>
          <a:prstGeom prst="rect">
            <a:avLst/>
          </a:prstGeom>
          <a:solidFill>
            <a:srgbClr val="0070C0">
              <a:alpha val="27843"/>
            </a:srgbClr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2800"/>
          </a:p>
        </p:txBody>
      </p:sp>
      <p:grpSp>
        <p:nvGrpSpPr>
          <p:cNvPr id="2" name="Gruppieren 1"/>
          <p:cNvGrpSpPr/>
          <p:nvPr/>
        </p:nvGrpSpPr>
        <p:grpSpPr>
          <a:xfrm>
            <a:off x="4183196" y="1654605"/>
            <a:ext cx="581025" cy="584608"/>
            <a:chOff x="4183196" y="1654605"/>
            <a:chExt cx="581025" cy="584608"/>
          </a:xfrm>
        </p:grpSpPr>
        <p:sp>
          <p:nvSpPr>
            <p:cNvPr id="32781" name="Rechteck 24"/>
            <p:cNvSpPr>
              <a:spLocks noChangeArrowheads="1"/>
            </p:cNvSpPr>
            <p:nvPr/>
          </p:nvSpPr>
          <p:spPr bwMode="auto">
            <a:xfrm>
              <a:off x="4183196" y="1654605"/>
              <a:ext cx="581025" cy="579438"/>
            </a:xfrm>
            <a:prstGeom prst="rect">
              <a:avLst/>
            </a:prstGeom>
            <a:solidFill>
              <a:srgbClr val="FFFFFF"/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  <p:sp>
          <p:nvSpPr>
            <p:cNvPr id="32782" name="Rechteck 24"/>
            <p:cNvSpPr>
              <a:spLocks noChangeArrowheads="1"/>
            </p:cNvSpPr>
            <p:nvPr/>
          </p:nvSpPr>
          <p:spPr bwMode="auto">
            <a:xfrm>
              <a:off x="4183196" y="1659775"/>
              <a:ext cx="581025" cy="579438"/>
            </a:xfrm>
            <a:prstGeom prst="rect">
              <a:avLst/>
            </a:prstGeom>
            <a:solidFill>
              <a:srgbClr val="FF7C80">
                <a:alpha val="50195"/>
              </a:srgbClr>
            </a:solidFill>
            <a:ln w="2857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/>
            </a:p>
          </p:txBody>
        </p:sp>
      </p:grpSp>
      <p:sp>
        <p:nvSpPr>
          <p:cNvPr id="26" name="Rechteck 1"/>
          <p:cNvSpPr>
            <a:spLocks noChangeArrowheads="1"/>
          </p:cNvSpPr>
          <p:nvPr/>
        </p:nvSpPr>
        <p:spPr bwMode="auto">
          <a:xfrm>
            <a:off x="2623463" y="3560302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A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  <p:sp>
        <p:nvSpPr>
          <p:cNvPr id="27" name="Rechteck 1"/>
          <p:cNvSpPr>
            <a:spLocks noChangeArrowheads="1"/>
          </p:cNvSpPr>
          <p:nvPr/>
        </p:nvSpPr>
        <p:spPr bwMode="auto">
          <a:xfrm>
            <a:off x="6815195" y="3560302"/>
            <a:ext cx="527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 b="1" dirty="0">
                <a:latin typeface="Arial Narrow" panose="020B0606020202030204" pitchFamily="34" charset="0"/>
                <a:cs typeface="Calibri" panose="020F0502020204030204" pitchFamily="34" charset="0"/>
              </a:rPr>
              <a:t>B</a:t>
            </a:r>
            <a:endParaRPr lang="de-DE" altLang="de-DE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3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32509" y="245226"/>
            <a:ext cx="11521440" cy="928190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+mn-lt"/>
              </a:rPr>
              <a:t>Open </a:t>
            </a:r>
            <a:r>
              <a:rPr lang="de-DE" dirty="0" err="1" smtClean="0">
                <a:latin typeface="+mn-lt"/>
              </a:rPr>
              <a:t>questions</a:t>
            </a:r>
            <a:endParaRPr lang="de-DE" dirty="0">
              <a:latin typeface="+mn-lt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332510" y="1471675"/>
            <a:ext cx="5596690" cy="41180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dirty="0" smtClean="0"/>
              <a:t>Can </a:t>
            </a:r>
            <a:r>
              <a:rPr lang="de-DE" sz="2400" dirty="0" err="1" smtClean="0"/>
              <a:t>you</a:t>
            </a:r>
            <a:r>
              <a:rPr lang="de-DE" sz="2400" dirty="0" smtClean="0"/>
              <a:t> </a:t>
            </a:r>
            <a:r>
              <a:rPr lang="de-DE" sz="2400" dirty="0" err="1" smtClean="0"/>
              <a:t>mine</a:t>
            </a:r>
            <a:r>
              <a:rPr lang="de-DE" sz="2400" dirty="0" smtClean="0"/>
              <a:t> </a:t>
            </a:r>
            <a:r>
              <a:rPr lang="de-DE" sz="2400" dirty="0" err="1" smtClean="0"/>
              <a:t>component</a:t>
            </a:r>
            <a:r>
              <a:rPr lang="de-DE" sz="2400" dirty="0" smtClean="0"/>
              <a:t> </a:t>
            </a:r>
            <a:r>
              <a:rPr lang="de-DE" sz="2400" dirty="0" err="1" smtClean="0"/>
              <a:t>models</a:t>
            </a:r>
            <a:r>
              <a:rPr lang="de-DE" sz="2400" dirty="0" smtClean="0"/>
              <a:t>? </a:t>
            </a:r>
          </a:p>
          <a:p>
            <a:pPr marL="0" indent="0">
              <a:buNone/>
            </a:pP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their</a:t>
            </a:r>
            <a:r>
              <a:rPr lang="de-DE" sz="2400" dirty="0" smtClean="0"/>
              <a:t> </a:t>
            </a:r>
            <a:r>
              <a:rPr lang="de-DE" sz="2400" dirty="0" err="1" smtClean="0"/>
              <a:t>interfaces</a:t>
            </a:r>
            <a:r>
              <a:rPr lang="de-DE" sz="2400" dirty="0" smtClean="0"/>
              <a:t>?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 err="1" smtClean="0"/>
              <a:t>For</a:t>
            </a:r>
            <a:r>
              <a:rPr lang="de-DE" sz="2400" dirty="0" smtClean="0"/>
              <a:t> Petri </a:t>
            </a:r>
            <a:r>
              <a:rPr lang="de-DE" sz="2400" dirty="0" err="1" smtClean="0"/>
              <a:t>nets</a:t>
            </a:r>
            <a:r>
              <a:rPr lang="de-DE" sz="2400" dirty="0" smtClean="0"/>
              <a:t>: </a:t>
            </a:r>
          </a:p>
          <a:p>
            <a:pPr marL="0" indent="0">
              <a:buNone/>
            </a:pPr>
            <a:r>
              <a:rPr lang="de-DE" sz="2400" dirty="0" err="1" smtClean="0"/>
              <a:t>Does</a:t>
            </a:r>
            <a:r>
              <a:rPr lang="de-DE" sz="2400" dirty="0" smtClean="0"/>
              <a:t> </a:t>
            </a:r>
            <a:r>
              <a:rPr lang="de-DE" sz="2400" dirty="0" err="1" smtClean="0"/>
              <a:t>region</a:t>
            </a:r>
            <a:r>
              <a:rPr lang="de-DE" sz="2400" dirty="0" smtClean="0"/>
              <a:t> </a:t>
            </a:r>
            <a:r>
              <a:rPr lang="de-DE" sz="2400" dirty="0" err="1" smtClean="0"/>
              <a:t>theory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identify</a:t>
            </a:r>
            <a:r>
              <a:rPr lang="de-DE" sz="2400" dirty="0" smtClean="0"/>
              <a:t> </a:t>
            </a:r>
            <a:r>
              <a:rPr lang="de-DE" sz="2400" dirty="0" err="1" smtClean="0"/>
              <a:t>interfaces</a:t>
            </a:r>
            <a:r>
              <a:rPr lang="de-DE" sz="2400" dirty="0" smtClean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938886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8156" y="289250"/>
            <a:ext cx="9701939" cy="783094"/>
          </a:xfrm>
        </p:spPr>
        <p:txBody>
          <a:bodyPr>
            <a:normAutofit/>
          </a:bodyPr>
          <a:lstStyle/>
          <a:p>
            <a:r>
              <a:rPr lang="de-DE" altLang="de-DE" sz="3600" dirty="0" smtClean="0">
                <a:latin typeface="+mn-lt"/>
                <a:cs typeface="Calibri" panose="020F0502020204030204" pitchFamily="34" charset="0"/>
              </a:rPr>
              <a:t>ATAED Aachen </a:t>
            </a:r>
            <a:r>
              <a:rPr lang="de-DE" altLang="de-DE" sz="3600" smtClean="0">
                <a:latin typeface="+mn-lt"/>
                <a:cs typeface="Calibri" panose="020F0502020204030204" pitchFamily="34" charset="0"/>
              </a:rPr>
              <a:t>June 25, </a:t>
            </a:r>
            <a:r>
              <a:rPr lang="de-DE" altLang="de-DE" sz="3600" dirty="0" smtClean="0">
                <a:latin typeface="+mn-lt"/>
                <a:cs typeface="Calibri" panose="020F0502020204030204" pitchFamily="34" charset="0"/>
              </a:rPr>
              <a:t>2019</a:t>
            </a:r>
            <a:endParaRPr lang="en-US" sz="3600" dirty="0">
              <a:latin typeface="+mn-l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43591" y="1968938"/>
            <a:ext cx="9144000" cy="4452644"/>
          </a:xfrm>
        </p:spPr>
        <p:txBody>
          <a:bodyPr>
            <a:normAutofit fontScale="92500" lnSpcReduction="20000"/>
          </a:bodyPr>
          <a:lstStyle/>
          <a:p>
            <a:r>
              <a:rPr lang="de-DE" sz="6000" dirty="0" err="1" smtClean="0"/>
              <a:t>How</a:t>
            </a:r>
            <a:r>
              <a:rPr lang="de-DE" sz="6000" dirty="0" smtClean="0"/>
              <a:t> </a:t>
            </a:r>
            <a:r>
              <a:rPr lang="de-DE" sz="6000" dirty="0" err="1" smtClean="0"/>
              <a:t>to</a:t>
            </a:r>
            <a:r>
              <a:rPr lang="de-DE" sz="6000" dirty="0" smtClean="0"/>
              <a:t> </a:t>
            </a:r>
            <a:r>
              <a:rPr lang="de-DE" sz="6000" dirty="0" err="1" smtClean="0"/>
              <a:t>cope</a:t>
            </a:r>
            <a:r>
              <a:rPr lang="de-DE" sz="6000" dirty="0" smtClean="0"/>
              <a:t> </a:t>
            </a:r>
          </a:p>
          <a:p>
            <a:r>
              <a:rPr lang="de-DE" sz="6000" dirty="0" err="1" smtClean="0"/>
              <a:t>with</a:t>
            </a:r>
            <a:r>
              <a:rPr lang="de-DE" sz="6000" dirty="0" smtClean="0"/>
              <a:t> </a:t>
            </a:r>
            <a:r>
              <a:rPr lang="de-DE" sz="6000" dirty="0" err="1" smtClean="0"/>
              <a:t>event</a:t>
            </a:r>
            <a:r>
              <a:rPr lang="de-DE" sz="6000" dirty="0" smtClean="0"/>
              <a:t> </a:t>
            </a:r>
            <a:r>
              <a:rPr lang="de-DE" sz="6000" dirty="0" err="1" smtClean="0"/>
              <a:t>data</a:t>
            </a:r>
            <a:r>
              <a:rPr lang="de-DE" sz="6000" dirty="0" smtClean="0"/>
              <a:t> </a:t>
            </a:r>
          </a:p>
          <a:p>
            <a:r>
              <a:rPr lang="de-DE" sz="6000" dirty="0" err="1" smtClean="0"/>
              <a:t>of</a:t>
            </a:r>
            <a:r>
              <a:rPr lang="de-DE" sz="6000" dirty="0" smtClean="0"/>
              <a:t> </a:t>
            </a:r>
            <a:r>
              <a:rPr lang="de-DE" sz="6000" i="1" dirty="0" smtClean="0"/>
              <a:t>BIG</a:t>
            </a:r>
            <a:r>
              <a:rPr lang="de-DE" sz="6000" dirty="0" smtClean="0"/>
              <a:t> </a:t>
            </a:r>
            <a:r>
              <a:rPr lang="de-DE" sz="6000" dirty="0" err="1" smtClean="0"/>
              <a:t>systems</a:t>
            </a:r>
            <a:r>
              <a:rPr lang="de-DE" sz="6000" dirty="0" smtClean="0"/>
              <a:t>?</a:t>
            </a:r>
            <a:endParaRPr lang="de-DE" sz="6000" dirty="0"/>
          </a:p>
          <a:p>
            <a:endParaRPr lang="de-DE" alt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Wolfgang Reisig</a:t>
            </a:r>
            <a:endParaRPr lang="de-DE" altLang="de-DE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Humboldt-</a:t>
            </a:r>
            <a:r>
              <a:rPr lang="en-US" alt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Universität</a:t>
            </a: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spcBef>
                <a:spcPct val="0"/>
              </a:spcBef>
            </a:pPr>
            <a:r>
              <a:rPr lang="en-US" altLang="de-DE" i="1" dirty="0" err="1">
                <a:latin typeface="Calibri" panose="020F0502020204030204" pitchFamily="34" charset="0"/>
                <a:cs typeface="Calibri" panose="020F0502020204030204" pitchFamily="34" charset="0"/>
              </a:rPr>
              <a:t>zu</a:t>
            </a:r>
            <a:r>
              <a:rPr lang="en-US" altLang="de-DE" i="1" dirty="0">
                <a:latin typeface="Calibri" panose="020F0502020204030204" pitchFamily="34" charset="0"/>
                <a:cs typeface="Calibri" panose="020F0502020204030204" pitchFamily="34" charset="0"/>
              </a:rPr>
              <a:t> Berlin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42" y="2689317"/>
            <a:ext cx="1872811" cy="91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logo_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9781" y="44450"/>
            <a:ext cx="2060710" cy="2060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logo top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0121" y="4212053"/>
            <a:ext cx="1781957" cy="1137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305946" y="5708819"/>
            <a:ext cx="1667570" cy="363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16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Prof. Dr. W. Reisig</a:t>
            </a:r>
            <a:endParaRPr lang="de-DE" altLang="de-D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 rot="21137749">
            <a:off x="5729974" y="1260360"/>
            <a:ext cx="5336739" cy="361782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Challenges for process mining: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Mind the </a:t>
            </a:r>
            <a:r>
              <a:rPr lang="en-US" sz="2400" b="1" i="1" dirty="0" err="1" smtClean="0">
                <a:solidFill>
                  <a:schemeClr val="tx1"/>
                </a:solidFill>
              </a:rPr>
              <a:t>nonsequential</a:t>
            </a:r>
            <a:r>
              <a:rPr lang="en-US" sz="2400" b="1" i="1" dirty="0" smtClean="0">
                <a:solidFill>
                  <a:schemeClr val="tx1"/>
                </a:solidFill>
              </a:rPr>
              <a:t> processes; then derive the system model.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Mind the </a:t>
            </a:r>
            <a:r>
              <a:rPr lang="en-US" sz="2400" b="1" i="1" dirty="0">
                <a:solidFill>
                  <a:schemeClr val="tx1"/>
                </a:solidFill>
              </a:rPr>
              <a:t>structure of a </a:t>
            </a:r>
            <a:r>
              <a:rPr lang="en-US" sz="2400" b="1" i="1" dirty="0" smtClean="0">
                <a:solidFill>
                  <a:schemeClr val="tx1"/>
                </a:solidFill>
              </a:rPr>
              <a:t>system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Mind its </a:t>
            </a:r>
            <a:r>
              <a:rPr lang="en-US" sz="2400" b="1" i="1" dirty="0">
                <a:solidFill>
                  <a:schemeClr val="tx1"/>
                </a:solidFill>
              </a:rPr>
              <a:t>cold/hot </a:t>
            </a:r>
            <a:r>
              <a:rPr lang="en-US" sz="2400" b="1" i="1" dirty="0" smtClean="0">
                <a:solidFill>
                  <a:schemeClr val="tx1"/>
                </a:solidFill>
              </a:rPr>
              <a:t>transitions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Mind components with their interfaces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Find redundancies </a:t>
            </a:r>
          </a:p>
          <a:p>
            <a:pPr>
              <a:defRPr/>
            </a:pPr>
            <a:r>
              <a:rPr lang="en-US" sz="2400" b="1" i="1" dirty="0" smtClean="0">
                <a:solidFill>
                  <a:schemeClr val="tx1"/>
                </a:solidFill>
              </a:rPr>
              <a:t>     by means of regions.</a:t>
            </a:r>
          </a:p>
        </p:txBody>
      </p:sp>
    </p:spTree>
    <p:extLst>
      <p:ext uri="{BB962C8B-B14F-4D97-AF65-F5344CB8AC3E}">
        <p14:creationId xmlns:p14="http://schemas.microsoft.com/office/powerpoint/2010/main" val="280552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7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1. It exhibits control</a:t>
            </a:r>
          </a:p>
        </p:txBody>
      </p:sp>
      <p:sp>
        <p:nvSpPr>
          <p:cNvPr id="4" name="Rechteck 3"/>
          <p:cNvSpPr/>
          <p:nvPr/>
        </p:nvSpPr>
        <p:spPr>
          <a:xfrm>
            <a:off x="15499" y="1828800"/>
            <a:ext cx="3471620" cy="4866468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5086025" y="1826220"/>
            <a:ext cx="7028486" cy="4866468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36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8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1. It exhibits control</a:t>
            </a:r>
          </a:p>
        </p:txBody>
      </p:sp>
      <p:sp>
        <p:nvSpPr>
          <p:cNvPr id="4" name="Rechteck 3"/>
          <p:cNvSpPr/>
          <p:nvPr/>
        </p:nvSpPr>
        <p:spPr>
          <a:xfrm>
            <a:off x="0" y="1828800"/>
            <a:ext cx="6524786" cy="4866468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8126277" y="1826220"/>
            <a:ext cx="3988233" cy="4866468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754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10170090" y="6183868"/>
            <a:ext cx="1905000" cy="457200"/>
          </a:xfrm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algn="l" eaLnBrk="1" hangingPunct="1"/>
            <a:fld id="{F25B11A7-A5C7-4B1B-9286-C206CE4B5D9B}" type="slidenum">
              <a:rPr lang="en-US" altLang="de-DE" sz="1400">
                <a:latin typeface="Times New Roman" panose="02020603050405020304" pitchFamily="18" charset="0"/>
              </a:rPr>
              <a:pPr algn="l" eaLnBrk="1" hangingPunct="1"/>
              <a:t>9</a:t>
            </a:fld>
            <a:endParaRPr lang="en-US" altLang="de-DE" sz="1400">
              <a:latin typeface="Times New Roman" panose="02020603050405020304" pitchFamily="18" charset="0"/>
            </a:endParaRPr>
          </a:p>
        </p:txBody>
      </p:sp>
      <p:sp>
        <p:nvSpPr>
          <p:cNvPr id="9219" name="Oval 2"/>
          <p:cNvSpPr>
            <a:spLocks noChangeArrowheads="1"/>
          </p:cNvSpPr>
          <p:nvPr/>
        </p:nvSpPr>
        <p:spPr bwMode="auto">
          <a:xfrm>
            <a:off x="9067800" y="2590800"/>
            <a:ext cx="304800" cy="30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5519739" y="1052513"/>
            <a:ext cx="287337" cy="3603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French Script MT" panose="03020402040607040605" pitchFamily="66" charset="0"/>
              </a:defRPr>
            </a:lvl9pPr>
          </a:lstStyle>
          <a:p>
            <a:pPr eaLnBrk="1" hangingPunct="1"/>
            <a:endParaRPr lang="en-US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20" y="2247162"/>
            <a:ext cx="12037691" cy="439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214152" y="255103"/>
            <a:ext cx="60463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 smtClean="0"/>
              <a:t>So, why is the Petri net “better”?</a:t>
            </a:r>
          </a:p>
          <a:p>
            <a:pPr>
              <a:defRPr/>
            </a:pPr>
            <a:r>
              <a:rPr lang="en-US" sz="2400" dirty="0" smtClean="0"/>
              <a:t>1. It exhibits control</a:t>
            </a:r>
          </a:p>
        </p:txBody>
      </p:sp>
      <p:sp>
        <p:nvSpPr>
          <p:cNvPr id="4" name="Rechteck 3"/>
          <p:cNvSpPr/>
          <p:nvPr/>
        </p:nvSpPr>
        <p:spPr>
          <a:xfrm>
            <a:off x="77494" y="1828800"/>
            <a:ext cx="9882750" cy="4866468"/>
          </a:xfrm>
          <a:prstGeom prst="rect">
            <a:avLst/>
          </a:prstGeom>
          <a:solidFill>
            <a:srgbClr val="D0CECE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4894170" y="374377"/>
            <a:ext cx="7137676" cy="1320103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latin typeface="+mn-lt"/>
              </a:rPr>
              <a:t>What is a </a:t>
            </a:r>
            <a:r>
              <a:rPr lang="en-US" i="1" dirty="0" smtClean="0">
                <a:latin typeface="+mn-lt"/>
              </a:rPr>
              <a:t>good</a:t>
            </a:r>
            <a:r>
              <a:rPr lang="en-US" dirty="0" smtClean="0">
                <a:latin typeface="+mn-lt"/>
              </a:rPr>
              <a:t> model?</a:t>
            </a:r>
            <a:br>
              <a:rPr lang="en-US" dirty="0" smtClean="0">
                <a:latin typeface="+mn-lt"/>
              </a:rPr>
            </a:br>
            <a:r>
              <a:rPr lang="en-US" dirty="0">
                <a:latin typeface="+mn-lt"/>
              </a:rPr>
              <a:t>Example: </a:t>
            </a:r>
            <a:r>
              <a:rPr lang="en-US" dirty="0" err="1">
                <a:latin typeface="+mn-lt"/>
              </a:rPr>
              <a:t>PubSub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migration*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6486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2591</Words>
  <Application>Microsoft Office PowerPoint</Application>
  <PresentationFormat>Breitbild</PresentationFormat>
  <Paragraphs>904</Paragraphs>
  <Slides>65</Slides>
  <Notes>38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65</vt:i4>
      </vt:variant>
    </vt:vector>
  </HeadingPairs>
  <TitlesOfParts>
    <vt:vector size="75" baseType="lpstr">
      <vt:lpstr>Arial</vt:lpstr>
      <vt:lpstr>Arial Narrow</vt:lpstr>
      <vt:lpstr>Calibri</vt:lpstr>
      <vt:lpstr>Calibri Light</vt:lpstr>
      <vt:lpstr>French Script MT</vt:lpstr>
      <vt:lpstr>Math B</vt:lpstr>
      <vt:lpstr>Symbol</vt:lpstr>
      <vt:lpstr>Times New Roman</vt:lpstr>
      <vt:lpstr>Office</vt:lpstr>
      <vt:lpstr>Präsentation</vt:lpstr>
      <vt:lpstr>ATAED Aachen June 25, 2019</vt:lpstr>
      <vt:lpstr>How to cope with event data of BIG systems?</vt:lpstr>
      <vt:lpstr>1. Systems must be modeled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What is a good model? Example: PubSub migration*</vt:lpstr>
      <vt:lpstr>PowerPoint-Präsentation</vt:lpstr>
      <vt:lpstr>PowerPoint-Präsentation</vt:lpstr>
      <vt:lpstr>PowerPoint-Präsentation</vt:lpstr>
      <vt:lpstr>What is a good model? Example: PubSub migration*</vt:lpstr>
      <vt:lpstr>PowerPoint-Präsentation</vt:lpstr>
      <vt:lpstr>2. Models must be composable</vt:lpstr>
      <vt:lpstr>2. Models must be composable</vt:lpstr>
      <vt:lpstr>Example: A supply chain </vt:lpstr>
      <vt:lpstr>Let‘s start with components</vt:lpstr>
      <vt:lpstr>Let‘s start with components</vt:lpstr>
      <vt:lpstr>PowerPoint-Präsentation</vt:lpstr>
      <vt:lpstr>PowerPoint-Präsentation</vt:lpstr>
      <vt:lpstr>A closer look: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How can you do „everything“ with this? </vt:lpstr>
      <vt:lpstr>PowerPoint-Präsentation</vt:lpstr>
      <vt:lpstr>PowerPoint-Präsentation</vt:lpstr>
      <vt:lpstr>PowerPoint-Präsentation</vt:lpstr>
      <vt:lpstr>BPMN </vt:lpstr>
      <vt:lpstr>BPMN</vt:lpstr>
      <vt:lpstr>BPMN </vt:lpstr>
      <vt:lpstr>BPMN</vt:lpstr>
      <vt:lpstr>SAP:TAM  Standardized Technical Architecture Modeling</vt:lpstr>
      <vt:lpstr>PowerPoint-Präsentation</vt:lpstr>
      <vt:lpstr>composed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Open questions</vt:lpstr>
      <vt:lpstr>ATAED Aachen June 25, 2019</vt:lpstr>
    </vt:vector>
  </TitlesOfParts>
  <Company>Humboldt-Universität zu Berlin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Wolfgang Reisig</dc:creator>
  <cp:lastModifiedBy>Wolfgang Reisig</cp:lastModifiedBy>
  <cp:revision>104</cp:revision>
  <dcterms:created xsi:type="dcterms:W3CDTF">2019-05-09T12:16:44Z</dcterms:created>
  <dcterms:modified xsi:type="dcterms:W3CDTF">2019-06-24T17:05:33Z</dcterms:modified>
</cp:coreProperties>
</file>